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6" r:id="rId4"/>
    <p:sldId id="267" r:id="rId5"/>
    <p:sldId id="268" r:id="rId6"/>
    <p:sldId id="265" r:id="rId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EA9"/>
    <a:srgbClr val="EB5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90"/>
    <p:restoredTop sz="94524"/>
  </p:normalViewPr>
  <p:slideViewPr>
    <p:cSldViewPr snapToGrid="0" snapToObjects="1">
      <p:cViewPr varScale="1">
        <p:scale>
          <a:sx n="103" d="100"/>
          <a:sy n="103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64CD-1CC0-FC4D-8CDE-5FA19EF9F454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67CDD-A84C-5B44-9BB3-1C764A62C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67CDD-A84C-5B44-9BB3-1C764A62C81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45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mailto:exhibit@expohip.com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8495699-A455-7211-5657-9FC4462FE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26030" y="1861131"/>
            <a:ext cx="6452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spc="300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16-18.02.2026 I IFEMA MADRID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37571C-9354-5AA3-BA08-98BB026F7CED}"/>
              </a:ext>
            </a:extLst>
          </p:cNvPr>
          <p:cNvSpPr txBox="1"/>
          <p:nvPr/>
        </p:nvSpPr>
        <p:spPr>
          <a:xfrm>
            <a:off x="520377" y="2775355"/>
            <a:ext cx="7010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spc="300" dirty="0" err="1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next</a:t>
            </a:r>
            <a:r>
              <a:rPr lang="tr-TR" sz="4800" spc="300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 </a:t>
            </a:r>
            <a:r>
              <a:rPr lang="tr-TR" sz="4800" spc="300" dirty="0" err="1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level</a:t>
            </a:r>
            <a:endParaRPr lang="tr-TR" sz="4800" spc="300" dirty="0">
              <a:solidFill>
                <a:schemeClr val="bg1"/>
              </a:solidFill>
              <a:latin typeface="Azonix" pitchFamily="2" charset="0"/>
              <a:ea typeface="ITC Avant Garde Gothic LT" charset="0"/>
              <a:cs typeface="Rubik" pitchFamily="2" charset="-79"/>
            </a:endParaRPr>
          </a:p>
          <a:p>
            <a:r>
              <a:rPr lang="tr-TR" sz="4800" spc="300" dirty="0" err="1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unlocked</a:t>
            </a:r>
            <a:endParaRPr lang="tr-TR" sz="4800" spc="300" dirty="0">
              <a:solidFill>
                <a:schemeClr val="bg1"/>
              </a:solidFill>
              <a:latin typeface="Azonix" pitchFamily="2" charset="0"/>
              <a:ea typeface="ITC Avant Garde Gothic LT" charset="0"/>
              <a:cs typeface="Rubik" pitchFamily="2" charset="-79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6DB5265-97F9-D959-5D11-C72C454280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09" y="261189"/>
            <a:ext cx="2922142" cy="1096609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F1422084-2A54-4252-B71F-59A397EF1143}"/>
              </a:ext>
            </a:extLst>
          </p:cNvPr>
          <p:cNvSpPr txBox="1"/>
          <p:nvPr/>
        </p:nvSpPr>
        <p:spPr>
          <a:xfrm>
            <a:off x="626030" y="4975318"/>
            <a:ext cx="84516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spc="300" dirty="0">
                <a:solidFill>
                  <a:schemeClr val="bg1"/>
                </a:solidFill>
                <a:latin typeface="Graphik" panose="020B0603030202060203" pitchFamily="34" charset="0"/>
                <a:ea typeface="ITC Avant Garde Gothic LT" charset="0"/>
                <a:cs typeface="Rubik" pitchFamily="2" charset="-79"/>
              </a:rPr>
              <a:t>Bases – VIII Future </a:t>
            </a:r>
            <a:r>
              <a:rPr lang="es-ES" sz="4400" b="1" spc="300" dirty="0" err="1">
                <a:solidFill>
                  <a:schemeClr val="bg1"/>
                </a:solidFill>
                <a:latin typeface="Graphik" panose="020B0603030202060203" pitchFamily="34" charset="0"/>
                <a:ea typeface="ITC Avant Garde Gothic LT" charset="0"/>
                <a:cs typeface="Rubik" pitchFamily="2" charset="-79"/>
              </a:rPr>
              <a:t>Gastronomy</a:t>
            </a:r>
            <a:r>
              <a:rPr lang="es-ES" sz="4400" b="1" spc="300" dirty="0">
                <a:solidFill>
                  <a:schemeClr val="bg1"/>
                </a:solidFill>
                <a:latin typeface="Graphik" panose="020B0603030202060203" pitchFamily="34" charset="0"/>
                <a:ea typeface="ITC Avant Garde Gothic LT" charset="0"/>
                <a:cs typeface="Rubik" pitchFamily="2" charset="-79"/>
              </a:rPr>
              <a:t> Startup </a:t>
            </a:r>
            <a:r>
              <a:rPr lang="es-ES" sz="4400" b="1" spc="300" dirty="0" err="1">
                <a:solidFill>
                  <a:schemeClr val="bg1"/>
                </a:solidFill>
                <a:latin typeface="Graphik" panose="020B0603030202060203" pitchFamily="34" charset="0"/>
                <a:ea typeface="ITC Avant Garde Gothic LT" charset="0"/>
                <a:cs typeface="Rubik" pitchFamily="2" charset="-79"/>
              </a:rPr>
              <a:t>Forum</a:t>
            </a:r>
            <a:endParaRPr lang="tr-TR" sz="4400" b="1" spc="300" dirty="0">
              <a:solidFill>
                <a:schemeClr val="bg1"/>
              </a:solidFill>
              <a:latin typeface="Graphik" panose="020B0603030202060203" pitchFamily="34" charset="0"/>
              <a:ea typeface="ITC Avant Garde Gothic LT" charset="0"/>
              <a:cs typeface="Rubik" pitchFamily="2" charset="-79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5297A6DD-AEA9-FD82-35F8-4F6D12713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4954558-BA55-E1E8-D4D1-7EE6055C5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" name="Imagen 29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A0A8EC7C-388B-F755-6E5C-79BEC1C38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135" y="655734"/>
            <a:ext cx="863253" cy="408909"/>
          </a:xfrm>
          <a:prstGeom prst="rect">
            <a:avLst/>
          </a:prstGeom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E33BFB23-3984-FAAC-67AA-B005402BF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498" y="576513"/>
            <a:ext cx="768959" cy="4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A4131C-3E39-F1AB-CB89-6933A96467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F52D723-720D-6543-9DEA-98D204CA7059}"/>
              </a:ext>
            </a:extLst>
          </p:cNvPr>
          <p:cNvSpPr/>
          <p:nvPr/>
        </p:nvSpPr>
        <p:spPr>
          <a:xfrm>
            <a:off x="190832" y="876300"/>
            <a:ext cx="11797967" cy="535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/>
              <a:t>Bases – VIII Future Gastronomy Startup Forum</a:t>
            </a:r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461823-2BA5-4ED6-D73E-EEE1AFAFBE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777" y="41470"/>
            <a:ext cx="2114075" cy="79336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B21C9D-0DA4-F4EC-DCA8-CB897D79AC6D}"/>
              </a:ext>
            </a:extLst>
          </p:cNvPr>
          <p:cNvSpPr txBox="1"/>
          <p:nvPr/>
        </p:nvSpPr>
        <p:spPr>
          <a:xfrm>
            <a:off x="4359040" y="6375176"/>
            <a:ext cx="2069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#</a:t>
            </a:r>
            <a:r>
              <a:rPr lang="tr-TR" sz="1600" b="1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HIP2026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C9F316-DD5A-50AF-10C5-40F8D44FED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960" y="6375176"/>
            <a:ext cx="1370336" cy="338554"/>
          </a:xfrm>
          <a:prstGeom prst="rect">
            <a:avLst/>
          </a:prstGeom>
        </p:spPr>
      </p:pic>
      <p:sp>
        <p:nvSpPr>
          <p:cNvPr id="3" name="object 29">
            <a:extLst>
              <a:ext uri="{FF2B5EF4-FFF2-40B4-BE49-F238E27FC236}">
                <a16:creationId xmlns:a16="http://schemas.microsoft.com/office/drawing/2014/main" id="{A3651C44-D0E3-0A06-A1F3-7680E8A93E42}"/>
              </a:ext>
            </a:extLst>
          </p:cNvPr>
          <p:cNvSpPr txBox="1"/>
          <p:nvPr/>
        </p:nvSpPr>
        <p:spPr>
          <a:xfrm>
            <a:off x="561035" y="1323337"/>
            <a:ext cx="11059968" cy="2410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1400" b="1" spc="58" dirty="0">
                <a:solidFill>
                  <a:srgbClr val="F52EA9"/>
                </a:solidFill>
                <a:latin typeface="Azonix" pitchFamily="50" charset="0"/>
                <a:cs typeface="Trebuchet MS"/>
              </a:rPr>
              <a:t>1. ¿QUÉ ES FUTURE GASTRONOMY STARTUP FORUM?</a:t>
            </a:r>
          </a:p>
          <a:p>
            <a:pPr marL="12700" marR="5080">
              <a:spcBef>
                <a:spcPts val="100"/>
              </a:spcBef>
            </a:pPr>
            <a:endParaRPr lang="es-ES" sz="1400" spc="58" dirty="0">
              <a:latin typeface="Graphik Regular" panose="020B0503030202060203" pitchFamily="34" charset="0"/>
            </a:endParaRPr>
          </a:p>
          <a:p>
            <a:r>
              <a:rPr lang="es-ES" sz="1100" spc="58" dirty="0">
                <a:latin typeface="Graphik Regular" panose="020B0503030202060203" pitchFamily="34" charset="0"/>
              </a:rPr>
              <a:t>Buscamos startups que transformen la gastronomía y el sector HORECA. En HIP 2026 (16–18 de febrero en IFEMA Madrid) se celebrará la 8ª edición del </a:t>
            </a:r>
            <a:r>
              <a:rPr lang="es-ES" sz="1100" b="1" spc="58" dirty="0">
                <a:latin typeface="Graphik Regular" panose="020B0503030202060203" pitchFamily="34" charset="0"/>
              </a:rPr>
              <a:t>Future </a:t>
            </a:r>
            <a:r>
              <a:rPr lang="es-ES" sz="1100" b="1" spc="58" dirty="0" err="1">
                <a:latin typeface="Graphik Regular" panose="020B0503030202060203" pitchFamily="34" charset="0"/>
              </a:rPr>
              <a:t>Gastronomy</a:t>
            </a:r>
            <a:r>
              <a:rPr lang="es-ES" sz="1100" b="1" spc="58" dirty="0">
                <a:latin typeface="Graphik Regular" panose="020B0503030202060203" pitchFamily="34" charset="0"/>
              </a:rPr>
              <a:t> Startup </a:t>
            </a:r>
            <a:r>
              <a:rPr lang="es-ES" sz="1100" b="1" spc="58" dirty="0" err="1">
                <a:latin typeface="Graphik Regular" panose="020B0503030202060203" pitchFamily="34" charset="0"/>
              </a:rPr>
              <a:t>Forum</a:t>
            </a:r>
            <a:r>
              <a:rPr lang="es-ES" sz="1100" b="1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>
                <a:latin typeface="Graphik Regular" panose="020B0503030202060203" pitchFamily="34" charset="0"/>
              </a:rPr>
              <a:t>junto a </a:t>
            </a:r>
            <a:r>
              <a:rPr lang="es-ES" sz="1100" spc="58" dirty="0" err="1">
                <a:latin typeface="Graphik Regular" panose="020B0503030202060203" pitchFamily="34" charset="0"/>
              </a:rPr>
              <a:t>GOe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Gastronomy</a:t>
            </a:r>
            <a:r>
              <a:rPr lang="es-ES" sz="1100" spc="58" dirty="0">
                <a:latin typeface="Graphik Regular" panose="020B0503030202060203" pitchFamily="34" charset="0"/>
              </a:rPr>
              <a:t> Open </a:t>
            </a:r>
            <a:r>
              <a:rPr lang="es-ES" sz="1100" spc="58" dirty="0" err="1">
                <a:latin typeface="Graphik Regular" panose="020B0503030202060203" pitchFamily="34" charset="0"/>
              </a:rPr>
              <a:t>Ecosystem</a:t>
            </a:r>
            <a:r>
              <a:rPr lang="es-ES" sz="1100" spc="58" dirty="0">
                <a:latin typeface="Graphik Regular" panose="020B0503030202060203" pitchFamily="34" charset="0"/>
              </a:rPr>
              <a:t>.</a:t>
            </a:r>
          </a:p>
          <a:p>
            <a:endParaRPr lang="es-ES" sz="1100" spc="58" dirty="0">
              <a:latin typeface="Graphik Regular" panose="020B0503030202060203" pitchFamily="34" charset="0"/>
            </a:endParaRPr>
          </a:p>
          <a:p>
            <a:r>
              <a:rPr lang="es-ES" sz="1100" spc="58" dirty="0">
                <a:latin typeface="Graphik Regular" panose="020B0503030202060203" pitchFamily="34" charset="0"/>
              </a:rPr>
              <a:t>Este foro es un escaparate de innovación y un espacio de </a:t>
            </a:r>
            <a:r>
              <a:rPr lang="es-ES" sz="1100" spc="58" dirty="0" err="1">
                <a:latin typeface="Graphik Regular" panose="020B0503030202060203" pitchFamily="34" charset="0"/>
              </a:rPr>
              <a:t>networking</a:t>
            </a:r>
            <a:r>
              <a:rPr lang="es-ES" sz="1100" spc="58" dirty="0">
                <a:latin typeface="Graphik Regular" panose="020B0503030202060203" pitchFamily="34" charset="0"/>
              </a:rPr>
              <a:t> con líderes del sector, potenciales </a:t>
            </a:r>
            <a:r>
              <a:rPr lang="es-ES" sz="1100" spc="58" dirty="0" err="1">
                <a:latin typeface="Graphik Regular" panose="020B0503030202060203" pitchFamily="34" charset="0"/>
              </a:rPr>
              <a:t>partners</a:t>
            </a:r>
            <a:r>
              <a:rPr lang="es-ES" sz="1100" spc="58" dirty="0">
                <a:latin typeface="Graphik Regular" panose="020B0503030202060203" pitchFamily="34" charset="0"/>
              </a:rPr>
              <a:t> e inversores. Se buscan proyectos disruptivos que impacten el back-office y </a:t>
            </a:r>
            <a:r>
              <a:rPr lang="es-ES" sz="1100" spc="58" dirty="0" err="1">
                <a:latin typeface="Graphik Regular" panose="020B0503030202060203" pitchFamily="34" charset="0"/>
              </a:rPr>
              <a:t>front</a:t>
            </a:r>
            <a:r>
              <a:rPr lang="es-ES" sz="1100" spc="58" dirty="0">
                <a:latin typeface="Graphik Regular" panose="020B0503030202060203" pitchFamily="34" charset="0"/>
              </a:rPr>
              <a:t>-office de la hostelería mediante tecnologías como IA, Big Data, analítica, </a:t>
            </a:r>
            <a:r>
              <a:rPr lang="es-ES" sz="1100" spc="58" dirty="0" err="1">
                <a:latin typeface="Graphik Regular" panose="020B0503030202060203" pitchFamily="34" charset="0"/>
              </a:rPr>
              <a:t>IoT</a:t>
            </a:r>
            <a:r>
              <a:rPr lang="es-ES" sz="1100" spc="58" dirty="0">
                <a:latin typeface="Graphik Regular" panose="020B0503030202060203" pitchFamily="34" charset="0"/>
              </a:rPr>
              <a:t>, robótica, automatización, impresión 3D, </a:t>
            </a:r>
            <a:r>
              <a:rPr lang="es-ES" sz="1100" spc="58" dirty="0" err="1">
                <a:latin typeface="Graphik Regular" panose="020B0503030202060203" pitchFamily="34" charset="0"/>
              </a:rPr>
              <a:t>blockchain</a:t>
            </a:r>
            <a:r>
              <a:rPr lang="es-ES" sz="1100" spc="58" dirty="0">
                <a:latin typeface="Graphik Regular" panose="020B0503030202060203" pitchFamily="34" charset="0"/>
              </a:rPr>
              <a:t> o realidades mixtas.</a:t>
            </a:r>
          </a:p>
          <a:p>
            <a:endParaRPr lang="es-ES" sz="1100" spc="58" dirty="0">
              <a:latin typeface="Graphik Regular" panose="020B0503030202060203" pitchFamily="34" charset="0"/>
            </a:endParaRPr>
          </a:p>
          <a:p>
            <a:r>
              <a:rPr lang="es-ES" sz="1100" spc="58" dirty="0">
                <a:latin typeface="Graphik Regular" panose="020B0503030202060203" pitchFamily="34" charset="0"/>
              </a:rPr>
              <a:t>Las startups seleccionadas podrán presentar sus soluciones ante las principales empresas e inversores del sector. En la última edición, la ganadora fue </a:t>
            </a:r>
            <a:r>
              <a:rPr lang="es-ES" sz="1100" b="1" spc="58" dirty="0">
                <a:latin typeface="Graphik Regular" panose="020B0503030202060203" pitchFamily="34" charset="0"/>
              </a:rPr>
              <a:t>Gamb00za</a:t>
            </a:r>
            <a:r>
              <a:rPr lang="es-ES" sz="1100" spc="58" dirty="0">
                <a:latin typeface="Graphik Regular" panose="020B0503030202060203" pitchFamily="34" charset="0"/>
              </a:rPr>
              <a:t>, con una solución de IA y reconocimiento visual para reducir costes y desperdicio alimentario.</a:t>
            </a:r>
          </a:p>
          <a:p>
            <a:br>
              <a:rPr lang="es-ES" sz="1400" dirty="0"/>
            </a:br>
            <a:endParaRPr lang="es-ES" sz="1400" dirty="0"/>
          </a:p>
        </p:txBody>
      </p:sp>
      <p:sp>
        <p:nvSpPr>
          <p:cNvPr id="10" name="object 3"/>
          <p:cNvSpPr/>
          <p:nvPr/>
        </p:nvSpPr>
        <p:spPr>
          <a:xfrm>
            <a:off x="570997" y="3553603"/>
            <a:ext cx="5991025" cy="230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8"/>
          <p:cNvSpPr/>
          <p:nvPr/>
        </p:nvSpPr>
        <p:spPr>
          <a:xfrm>
            <a:off x="7058184" y="3554625"/>
            <a:ext cx="4434453" cy="2300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348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A4131C-3E39-F1AB-CB89-6933A96467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F52D723-720D-6543-9DEA-98D204CA7059}"/>
              </a:ext>
            </a:extLst>
          </p:cNvPr>
          <p:cNvSpPr/>
          <p:nvPr/>
        </p:nvSpPr>
        <p:spPr>
          <a:xfrm>
            <a:off x="190832" y="876300"/>
            <a:ext cx="11797967" cy="535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461823-2BA5-4ED6-D73E-EEE1AFAFBE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777" y="41470"/>
            <a:ext cx="2114075" cy="79336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B21C9D-0DA4-F4EC-DCA8-CB897D79AC6D}"/>
              </a:ext>
            </a:extLst>
          </p:cNvPr>
          <p:cNvSpPr txBox="1"/>
          <p:nvPr/>
        </p:nvSpPr>
        <p:spPr>
          <a:xfrm>
            <a:off x="4359040" y="6375176"/>
            <a:ext cx="2069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#</a:t>
            </a:r>
            <a:r>
              <a:rPr lang="tr-TR" sz="1600" b="1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HIP2026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C9F316-DD5A-50AF-10C5-40F8D44FED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960" y="6375176"/>
            <a:ext cx="1370336" cy="338554"/>
          </a:xfrm>
          <a:prstGeom prst="rect">
            <a:avLst/>
          </a:prstGeom>
        </p:spPr>
      </p:pic>
      <p:sp>
        <p:nvSpPr>
          <p:cNvPr id="9" name="object 14">
            <a:extLst>
              <a:ext uri="{FF2B5EF4-FFF2-40B4-BE49-F238E27FC236}">
                <a16:creationId xmlns:a16="http://schemas.microsoft.com/office/drawing/2014/main" id="{8794F7FB-96B0-4AC8-9936-05C354D9E55F}"/>
              </a:ext>
            </a:extLst>
          </p:cNvPr>
          <p:cNvSpPr txBox="1"/>
          <p:nvPr/>
        </p:nvSpPr>
        <p:spPr>
          <a:xfrm>
            <a:off x="353296" y="722311"/>
            <a:ext cx="5563316" cy="4886298"/>
          </a:xfrm>
          <a:prstGeom prst="rect">
            <a:avLst/>
          </a:prstGeom>
        </p:spPr>
        <p:txBody>
          <a:bodyPr vert="horz" wrap="square" lIns="0" tIns="231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92" dirty="0">
              <a:latin typeface="Graphik Regular" panose="020B0503030202060203" pitchFamily="34" charset="0"/>
              <a:cs typeface="Microsoft Sans Serif"/>
            </a:endParaRPr>
          </a:p>
          <a:p>
            <a:pPr>
              <a:lnSpc>
                <a:spcPct val="100000"/>
              </a:lnSpc>
            </a:pPr>
            <a:endParaRPr lang="es-ES" sz="1395" dirty="0">
              <a:latin typeface="Graphik Regular" panose="020B0503030202060203" pitchFamily="34" charset="0"/>
              <a:cs typeface="Microsoft Sans Serif"/>
            </a:endParaRPr>
          </a:p>
          <a:p>
            <a:pPr marL="7701">
              <a:lnSpc>
                <a:spcPct val="150000"/>
              </a:lnSpc>
              <a:tabLst>
                <a:tab pos="335006" algn="l"/>
              </a:tabLst>
            </a:pPr>
            <a:r>
              <a:rPr lang="en-US" sz="1600" b="1" spc="58" dirty="0">
                <a:solidFill>
                  <a:srgbClr val="F52EA9"/>
                </a:solidFill>
                <a:latin typeface="Azonix" pitchFamily="50" charset="0"/>
                <a:cs typeface="Trebuchet MS"/>
              </a:rPr>
              <a:t>2. PINCIPALES AREAS / SECTORES </a:t>
            </a:r>
          </a:p>
          <a:p>
            <a:pPr marL="179151" indent="-1714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35006" algn="l"/>
              </a:tabLst>
            </a:pPr>
            <a:r>
              <a:rPr lang="en-US" sz="300" b="1" spc="58" dirty="0">
                <a:solidFill>
                  <a:srgbClr val="EB5C5D"/>
                </a:solidFill>
                <a:latin typeface="HK Grotesk Black" panose="00000A00000000000000" pitchFamily="50" charset="0"/>
                <a:cs typeface="Trebuchet MS"/>
              </a:rPr>
              <a:t>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1" spc="58" dirty="0">
                <a:latin typeface="Graphik Regular" panose="020B0503030202060203" pitchFamily="34" charset="0"/>
              </a:rPr>
              <a:t>Nuevos alimentos y procesos innovadores: </a:t>
            </a:r>
            <a:r>
              <a:rPr lang="es-ES" sz="1100" spc="58" dirty="0">
                <a:latin typeface="Graphik Regular" panose="020B0503030202060203" pitchFamily="34" charset="0"/>
              </a:rPr>
              <a:t>Ingredientes y productos avanzados (proteínas alternativas, fermentación, nutracéuticos), alimentos saludables/personalizados y tecnologías de producción, automatización y robótica aplicada.</a:t>
            </a:r>
          </a:p>
          <a:p>
            <a:pPr lvl="0"/>
            <a:endParaRPr lang="es-ES" sz="1100" spc="58" dirty="0">
              <a:latin typeface="Graphik Regular" panose="020B050303020206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1" spc="58" dirty="0">
                <a:latin typeface="Graphik Regular" panose="020B0503030202060203" pitchFamily="34" charset="0"/>
              </a:rPr>
              <a:t>Sostenibilidad y economía circular</a:t>
            </a:r>
            <a:r>
              <a:rPr lang="es-ES" sz="1100" spc="58" dirty="0">
                <a:latin typeface="Graphik Regular" panose="020B0503030202060203" pitchFamily="34" charset="0"/>
              </a:rPr>
              <a:t>: Materiales y envases sostenibles/inteligentes, trazabilidad y seguridad, reducción del desperdicio, reutilización y mejora de la vida útil, logística responsable.</a:t>
            </a:r>
          </a:p>
          <a:p>
            <a:pPr lvl="0"/>
            <a:endParaRPr lang="es-ES" sz="1100" spc="58" dirty="0">
              <a:latin typeface="Graphik Regular" panose="020B050303020206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1" spc="58" dirty="0">
                <a:latin typeface="Graphik Regular" panose="020B0503030202060203" pitchFamily="34" charset="0"/>
              </a:rPr>
              <a:t>Ciencia y experiencia culinaria</a:t>
            </a:r>
            <a:r>
              <a:rPr lang="es-ES" sz="1100" spc="58" dirty="0">
                <a:latin typeface="Graphik Regular" panose="020B0503030202060203" pitchFamily="34" charset="0"/>
              </a:rPr>
              <a:t>: Ciencias sensoriales y culinarias, impresión 3D de alimentos, realidad virtual/aumentada aplicada a la gastronomía, maquinaria y equipamiento innovador.</a:t>
            </a:r>
          </a:p>
          <a:p>
            <a:pPr lvl="0"/>
            <a:endParaRPr lang="es-ES" sz="1100" b="1" spc="58" dirty="0">
              <a:latin typeface="Graphik Regular" panose="020B050303020206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1" spc="58" dirty="0">
                <a:latin typeface="Graphik Regular" panose="020B0503030202060203" pitchFamily="34" charset="0"/>
              </a:rPr>
              <a:t>Agricultura y producción del futuro: </a:t>
            </a:r>
            <a:r>
              <a:rPr lang="es-ES" sz="1100" spc="58" dirty="0" err="1">
                <a:latin typeface="Graphik Regular" panose="020B0503030202060203" pitchFamily="34" charset="0"/>
              </a:rPr>
              <a:t>Indoor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farming</a:t>
            </a:r>
            <a:r>
              <a:rPr lang="es-ES" sz="1100" spc="58" dirty="0">
                <a:latin typeface="Graphik Regular" panose="020B0503030202060203" pitchFamily="34" charset="0"/>
              </a:rPr>
              <a:t>, agricultura urbana y sistemas productivos conectados e inteligentes.</a:t>
            </a:r>
          </a:p>
          <a:p>
            <a:pPr lvl="0"/>
            <a:endParaRPr lang="es-ES" sz="1100" spc="58" dirty="0">
              <a:latin typeface="Graphik Regular" panose="020B050303020206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1" spc="58" dirty="0">
                <a:latin typeface="Graphik Regular" panose="020B0503030202060203" pitchFamily="34" charset="0"/>
              </a:rPr>
              <a:t>Distribución, </a:t>
            </a:r>
            <a:r>
              <a:rPr lang="es-ES" sz="1100" b="1" spc="58" dirty="0" err="1">
                <a:latin typeface="Graphik Regular" panose="020B0503030202060203" pitchFamily="34" charset="0"/>
              </a:rPr>
              <a:t>delivery</a:t>
            </a:r>
            <a:r>
              <a:rPr lang="es-ES" sz="1100" b="1" spc="58" dirty="0">
                <a:latin typeface="Graphik Regular" panose="020B0503030202060203" pitchFamily="34" charset="0"/>
              </a:rPr>
              <a:t> y canales digitales: </a:t>
            </a:r>
            <a:r>
              <a:rPr lang="es-ES" sz="1100" spc="58" dirty="0" err="1">
                <a:latin typeface="Graphik Regular" panose="020B0503030202060203" pitchFamily="34" charset="0"/>
              </a:rPr>
              <a:t>Food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delivery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on-demand</a:t>
            </a:r>
            <a:r>
              <a:rPr lang="es-ES" sz="1100" spc="58" dirty="0">
                <a:latin typeface="Graphik Regular" panose="020B0503030202060203" pitchFamily="34" charset="0"/>
              </a:rPr>
              <a:t>, soluciones logísticas y de trazabilidad, plataformas móviles (pedidos, reservas, pagos, fidelización).</a:t>
            </a:r>
          </a:p>
          <a:p>
            <a:pPr lvl="0"/>
            <a:endParaRPr lang="es-ES" sz="1100" spc="58" dirty="0">
              <a:latin typeface="Graphik Regular" panose="020B050303020206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1" spc="58" dirty="0">
                <a:latin typeface="Graphik Regular" panose="020B0503030202060203" pitchFamily="34" charset="0"/>
              </a:rPr>
              <a:t>Restauración inteligente y nuevas experiencias: </a:t>
            </a:r>
            <a:r>
              <a:rPr lang="es-ES" sz="1100" spc="58" dirty="0">
                <a:latin typeface="Graphik Regular" panose="020B0503030202060203" pitchFamily="34" charset="0"/>
              </a:rPr>
              <a:t>Restaurantes </a:t>
            </a:r>
            <a:r>
              <a:rPr lang="es-ES" sz="1100" spc="58" dirty="0" err="1">
                <a:latin typeface="Graphik Regular" panose="020B0503030202060203" pitchFamily="34" charset="0"/>
              </a:rPr>
              <a:t>smart</a:t>
            </a:r>
            <a:r>
              <a:rPr lang="es-ES" sz="1100" spc="58" dirty="0">
                <a:latin typeface="Graphik Regular" panose="020B0503030202060203" pitchFamily="34" charset="0"/>
              </a:rPr>
              <a:t> (gestión, operaciones, datos, eficiencia energética, equipos formados), experiencias personalizadas del cliente y turismo gastronómico innovador.</a:t>
            </a: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D73D9355-B408-0AF3-0B42-3522B3709161}"/>
              </a:ext>
            </a:extLst>
          </p:cNvPr>
          <p:cNvSpPr txBox="1"/>
          <p:nvPr/>
        </p:nvSpPr>
        <p:spPr>
          <a:xfrm>
            <a:off x="6069012" y="722311"/>
            <a:ext cx="5563316" cy="4870909"/>
          </a:xfrm>
          <a:prstGeom prst="rect">
            <a:avLst/>
          </a:prstGeom>
        </p:spPr>
        <p:txBody>
          <a:bodyPr vert="horz" wrap="square" lIns="0" tIns="231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92" dirty="0">
              <a:latin typeface="Graphik Regular" panose="020B0503030202060203" pitchFamily="34" charset="0"/>
              <a:cs typeface="Microsoft Sans Serif"/>
            </a:endParaRPr>
          </a:p>
          <a:p>
            <a:pPr>
              <a:lnSpc>
                <a:spcPct val="100000"/>
              </a:lnSpc>
            </a:pPr>
            <a:endParaRPr lang="es-ES" sz="1395" dirty="0">
              <a:latin typeface="Graphik Regular" panose="020B0503030202060203" pitchFamily="34" charset="0"/>
              <a:cs typeface="Microsoft Sans Serif"/>
            </a:endParaRPr>
          </a:p>
          <a:p>
            <a:pPr marL="7701">
              <a:lnSpc>
                <a:spcPct val="150000"/>
              </a:lnSpc>
              <a:tabLst>
                <a:tab pos="335006" algn="l"/>
              </a:tabLst>
            </a:pPr>
            <a:r>
              <a:rPr lang="en-US" sz="1600" b="1" spc="58" dirty="0">
                <a:solidFill>
                  <a:srgbClr val="F52EA9"/>
                </a:solidFill>
                <a:latin typeface="Azonix" pitchFamily="50" charset="0"/>
                <a:cs typeface="Trebuchet MS"/>
              </a:rPr>
              <a:t>3. ¿QUIÉN PUEDE PARTICIPAR? </a:t>
            </a:r>
          </a:p>
          <a:p>
            <a:pPr marL="179151" indent="-1714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35006" algn="l"/>
              </a:tabLst>
            </a:pPr>
            <a:r>
              <a:rPr lang="en-US" sz="300" b="1" spc="58" dirty="0">
                <a:solidFill>
                  <a:srgbClr val="EB5C5D"/>
                </a:solidFill>
                <a:latin typeface="HK Grotesk Black" panose="00000A00000000000000" pitchFamily="50" charset="0"/>
                <a:cs typeface="Trebuchet MS"/>
              </a:rPr>
              <a:t> </a:t>
            </a:r>
          </a:p>
          <a:p>
            <a:r>
              <a:rPr lang="es-ES" sz="1100" spc="58" dirty="0">
                <a:latin typeface="Graphik Regular" panose="020B0503030202060203" pitchFamily="34" charset="0"/>
              </a:rPr>
              <a:t>Si eres una </a:t>
            </a:r>
            <a:r>
              <a:rPr lang="es-ES" sz="1100" b="1" spc="58" dirty="0">
                <a:latin typeface="Graphik Regular" panose="020B0503030202060203" pitchFamily="34" charset="0"/>
              </a:rPr>
              <a:t>startup</a:t>
            </a:r>
            <a:r>
              <a:rPr lang="es-ES" sz="1100" spc="58" dirty="0">
                <a:latin typeface="Graphik Regular" panose="020B0503030202060203" pitchFamily="34" charset="0"/>
              </a:rPr>
              <a:t>, una </a:t>
            </a:r>
            <a:r>
              <a:rPr lang="es-ES" sz="1100" b="1" spc="58" dirty="0">
                <a:latin typeface="Graphik Regular" panose="020B0503030202060203" pitchFamily="34" charset="0"/>
              </a:rPr>
              <a:t>persona emprendedora </a:t>
            </a:r>
            <a:r>
              <a:rPr lang="es-ES" sz="1100" spc="58" dirty="0">
                <a:latin typeface="Graphik Regular" panose="020B0503030202060203" pitchFamily="34" charset="0"/>
              </a:rPr>
              <a:t>o un </a:t>
            </a:r>
            <a:r>
              <a:rPr lang="es-ES" sz="1100" b="1" spc="58" dirty="0">
                <a:latin typeface="Graphik Regular" panose="020B0503030202060203" pitchFamily="34" charset="0"/>
              </a:rPr>
              <a:t>Centro Tecnológico </a:t>
            </a:r>
            <a:r>
              <a:rPr lang="es-ES" sz="1100" spc="58" dirty="0">
                <a:latin typeface="Graphik Regular" panose="020B0503030202060203" pitchFamily="34" charset="0"/>
              </a:rPr>
              <a:t>y tienes soluciones innovadoras en alguno de los sectores y tecnologías mencionados, puedes participar en </a:t>
            </a:r>
            <a:r>
              <a:rPr lang="es-ES" sz="1100" b="1" spc="58" dirty="0">
                <a:latin typeface="Graphik Regular" panose="020B0503030202060203" pitchFamily="34" charset="0"/>
              </a:rPr>
              <a:t>el Future </a:t>
            </a:r>
            <a:r>
              <a:rPr lang="es-ES" sz="1100" b="1" spc="58" dirty="0" err="1">
                <a:latin typeface="Graphik Regular" panose="020B0503030202060203" pitchFamily="34" charset="0"/>
              </a:rPr>
              <a:t>Gastronomy</a:t>
            </a:r>
            <a:r>
              <a:rPr lang="es-ES" sz="1100" b="1" spc="58" dirty="0">
                <a:latin typeface="Graphik Regular" panose="020B0503030202060203" pitchFamily="34" charset="0"/>
              </a:rPr>
              <a:t> Startup </a:t>
            </a:r>
            <a:r>
              <a:rPr lang="es-ES" sz="1100" b="1" spc="58" dirty="0" err="1">
                <a:latin typeface="Graphik Regular" panose="020B0503030202060203" pitchFamily="34" charset="0"/>
              </a:rPr>
              <a:t>Forum</a:t>
            </a:r>
            <a:r>
              <a:rPr lang="es-ES" sz="1100" b="1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>
                <a:latin typeface="Graphik Regular" panose="020B0503030202060203" pitchFamily="34" charset="0"/>
              </a:rPr>
              <a:t>–</a:t>
            </a:r>
            <a:r>
              <a:rPr lang="es-ES" sz="1100" spc="58" dirty="0" err="1">
                <a:latin typeface="Graphik Regular" panose="020B0503030202060203" pitchFamily="34" charset="0"/>
              </a:rPr>
              <a:t>by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GOe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Gastronomy</a:t>
            </a:r>
            <a:r>
              <a:rPr lang="es-ES" sz="1100" spc="58" dirty="0">
                <a:latin typeface="Graphik Regular" panose="020B0503030202060203" pitchFamily="34" charset="0"/>
              </a:rPr>
              <a:t> Open </a:t>
            </a:r>
            <a:r>
              <a:rPr lang="es-ES" sz="1100" spc="58" dirty="0" err="1">
                <a:latin typeface="Graphik Regular" panose="020B0503030202060203" pitchFamily="34" charset="0"/>
              </a:rPr>
              <a:t>Ecosystem</a:t>
            </a:r>
            <a:r>
              <a:rPr lang="es-ES" sz="1100" spc="58" dirty="0">
                <a:latin typeface="Graphik Regular" panose="020B0503030202060203" pitchFamily="34" charset="0"/>
              </a:rPr>
              <a:t>-.</a:t>
            </a:r>
          </a:p>
          <a:p>
            <a:endParaRPr lang="es-ES" sz="1100" spc="58" dirty="0">
              <a:latin typeface="Graphik Regular" panose="020B0503030202060203" pitchFamily="34" charset="0"/>
            </a:endParaRPr>
          </a:p>
          <a:p>
            <a:r>
              <a:rPr lang="es-ES" sz="1100" spc="58" dirty="0">
                <a:latin typeface="Graphik Regular" panose="020B0503030202060203" pitchFamily="34" charset="0"/>
              </a:rPr>
              <a:t>Las </a:t>
            </a:r>
            <a:r>
              <a:rPr lang="es-ES" sz="1100" b="1" spc="58" dirty="0">
                <a:latin typeface="Graphik Regular" panose="020B0503030202060203" pitchFamily="34" charset="0"/>
              </a:rPr>
              <a:t>5 mejores </a:t>
            </a:r>
            <a:r>
              <a:rPr lang="es-ES" sz="1100" spc="58" dirty="0">
                <a:latin typeface="Graphik Regular" panose="020B0503030202060203" pitchFamily="34" charset="0"/>
              </a:rPr>
              <a:t>solicitudes serán seleccionadas para presentar el 17 de febrero de 2026 en Madrid.</a:t>
            </a:r>
          </a:p>
          <a:p>
            <a:endParaRPr lang="es-ES" sz="1100" spc="58" dirty="0">
              <a:latin typeface="Graphik Regular" panose="020B0503030202060203" pitchFamily="34" charset="0"/>
            </a:endParaRPr>
          </a:p>
          <a:p>
            <a:r>
              <a:rPr lang="en-US" sz="1600" b="1" spc="58" dirty="0">
                <a:solidFill>
                  <a:srgbClr val="F52EA9"/>
                </a:solidFill>
                <a:latin typeface="Azonix" pitchFamily="50" charset="0"/>
              </a:rPr>
              <a:t>4. ¿CÓMO PARTICIPAR?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spc="58" dirty="0">
              <a:solidFill>
                <a:srgbClr val="F52EA9"/>
              </a:solidFill>
              <a:latin typeface="Azonix" pitchFamily="50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spc="58" dirty="0">
                <a:latin typeface="Graphik Regular" panose="020B0503030202060203" pitchFamily="34" charset="0"/>
              </a:rPr>
              <a:t>Todos los proyectos deben ser presentados a través de este formulario.</a:t>
            </a:r>
          </a:p>
          <a:p>
            <a:pPr lvl="0"/>
            <a:endParaRPr lang="es-ES" sz="1100" spc="58" dirty="0">
              <a:latin typeface="Graphik Regular" panose="020B050303020206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spc="58" dirty="0">
                <a:latin typeface="Graphik Regular" panose="020B0503030202060203" pitchFamily="34" charset="0"/>
              </a:rPr>
              <a:t>Una vez enviados, los organizadores verificarán si la propuesta se ha enviado correctamente y si la aplicación ha sido aceptada. </a:t>
            </a:r>
          </a:p>
          <a:p>
            <a:pPr lvl="0"/>
            <a:endParaRPr lang="es-ES" sz="1100" spc="58" dirty="0">
              <a:latin typeface="Graphik Regular" panose="020B050303020206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spc="58" dirty="0">
                <a:latin typeface="Graphik Regular" panose="020B0503030202060203" pitchFamily="34" charset="0"/>
              </a:rPr>
              <a:t>El Comité de Expertos evaluará los proyectos presentados y seleccionará aquellos que cumplan con los requisitos establecidos. </a:t>
            </a:r>
          </a:p>
          <a:p>
            <a:pPr lvl="0"/>
            <a:endParaRPr lang="es-ES" sz="1100" spc="58" dirty="0">
              <a:latin typeface="Graphik Regular" panose="020B050303020206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spc="58" dirty="0">
                <a:latin typeface="Graphik Regular" panose="020B0503030202060203" pitchFamily="34" charset="0"/>
              </a:rPr>
              <a:t>Sólo los proyectos seleccionados podrán participar en el </a:t>
            </a:r>
            <a:r>
              <a:rPr lang="es-ES" sz="1100" b="1" spc="58" dirty="0">
                <a:latin typeface="Graphik Regular" panose="020B0503030202060203" pitchFamily="34" charset="0"/>
              </a:rPr>
              <a:t>Future </a:t>
            </a:r>
            <a:r>
              <a:rPr lang="es-ES" sz="1100" b="1" spc="58" dirty="0" err="1">
                <a:latin typeface="Graphik Regular" panose="020B0503030202060203" pitchFamily="34" charset="0"/>
              </a:rPr>
              <a:t>Gastronomy</a:t>
            </a:r>
            <a:r>
              <a:rPr lang="es-ES" sz="1100" b="1" spc="58" dirty="0">
                <a:latin typeface="Graphik Regular" panose="020B0503030202060203" pitchFamily="34" charset="0"/>
              </a:rPr>
              <a:t> Startup </a:t>
            </a:r>
            <a:r>
              <a:rPr lang="es-ES" sz="1100" b="1" spc="58" dirty="0" err="1">
                <a:latin typeface="Graphik Regular" panose="020B0503030202060203" pitchFamily="34" charset="0"/>
              </a:rPr>
              <a:t>Forum</a:t>
            </a:r>
            <a:r>
              <a:rPr lang="es-ES" sz="1100" spc="58" dirty="0">
                <a:latin typeface="Graphik Regular" panose="020B0503030202060203" pitchFamily="34" charset="0"/>
              </a:rPr>
              <a:t> –</a:t>
            </a:r>
            <a:r>
              <a:rPr lang="es-ES" sz="1100" spc="58" dirty="0" err="1">
                <a:latin typeface="Graphik Regular" panose="020B0503030202060203" pitchFamily="34" charset="0"/>
              </a:rPr>
              <a:t>by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GOe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Gastronomy</a:t>
            </a:r>
            <a:r>
              <a:rPr lang="es-ES" sz="1100" spc="58" dirty="0">
                <a:latin typeface="Graphik Regular" panose="020B0503030202060203" pitchFamily="34" charset="0"/>
              </a:rPr>
              <a:t> Open </a:t>
            </a:r>
            <a:r>
              <a:rPr lang="es-ES" sz="1100" spc="58" dirty="0" err="1">
                <a:latin typeface="Graphik Regular" panose="020B0503030202060203" pitchFamily="34" charset="0"/>
              </a:rPr>
              <a:t>Ecosystem</a:t>
            </a:r>
            <a:r>
              <a:rPr lang="es-ES" sz="1100" spc="58" dirty="0">
                <a:latin typeface="Graphik Regular" panose="020B0503030202060203" pitchFamily="34" charset="0"/>
              </a:rPr>
              <a:t> - en el marco de HIP 2026, que se celebrará en IFEMA del 16 al 18 de febrero.</a:t>
            </a:r>
          </a:p>
          <a:p>
            <a:endParaRPr lang="en-US" sz="1100" spc="58" dirty="0">
              <a:latin typeface="Graphik Regular" panose="020B0503030202060203" pitchFamily="34" charset="0"/>
            </a:endParaRPr>
          </a:p>
          <a:p>
            <a:endParaRPr lang="es-ES" sz="1100" spc="58" dirty="0">
              <a:latin typeface="Graphik Regular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4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A4131C-3E39-F1AB-CB89-6933A96467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F52D723-720D-6543-9DEA-98D204CA7059}"/>
              </a:ext>
            </a:extLst>
          </p:cNvPr>
          <p:cNvSpPr/>
          <p:nvPr/>
        </p:nvSpPr>
        <p:spPr>
          <a:xfrm>
            <a:off x="190832" y="876300"/>
            <a:ext cx="11797967" cy="535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461823-2BA5-4ED6-D73E-EEE1AFAFBE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777" y="41470"/>
            <a:ext cx="2114075" cy="79336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B21C9D-0DA4-F4EC-DCA8-CB897D79AC6D}"/>
              </a:ext>
            </a:extLst>
          </p:cNvPr>
          <p:cNvSpPr txBox="1"/>
          <p:nvPr/>
        </p:nvSpPr>
        <p:spPr>
          <a:xfrm>
            <a:off x="4359040" y="6375176"/>
            <a:ext cx="2069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#</a:t>
            </a:r>
            <a:r>
              <a:rPr lang="tr-TR" sz="1600" b="1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HIP2026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C9F316-DD5A-50AF-10C5-40F8D44FED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960" y="6375176"/>
            <a:ext cx="1370336" cy="338554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6D9717B3-73DC-4CBF-A992-956CA4DB1CB0}"/>
              </a:ext>
            </a:extLst>
          </p:cNvPr>
          <p:cNvSpPr txBox="1">
            <a:spLocks/>
          </p:cNvSpPr>
          <p:nvPr/>
        </p:nvSpPr>
        <p:spPr>
          <a:xfrm>
            <a:off x="489050" y="1147064"/>
            <a:ext cx="5588697" cy="469038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r>
              <a:rPr lang="es-ES" sz="1600" spc="58" dirty="0">
                <a:solidFill>
                  <a:srgbClr val="F52EA9"/>
                </a:solidFill>
                <a:latin typeface="Azonix" pitchFamily="50" charset="0"/>
                <a:ea typeface="+mn-ea"/>
                <a:cs typeface="+mn-cs"/>
              </a:rPr>
              <a:t>5. CRITERIOS DE SELECCIÓN</a:t>
            </a:r>
          </a:p>
          <a:p>
            <a:pPr marL="12700">
              <a:spcBef>
                <a:spcPts val="135"/>
              </a:spcBef>
              <a:tabLst>
                <a:tab pos="807720" algn="l"/>
                <a:tab pos="3190875" algn="l"/>
                <a:tab pos="3877310" algn="l"/>
              </a:tabLst>
              <a:defRPr/>
            </a:pP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El Comité de Expertos, formado por colaboradores y expertos y expertas de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GOe-Gastronomy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Open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Ecosystem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y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Basque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Culinary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Center, evaluará las soluciones presentadas en función de los siguientes criterios: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Capacidad de solucionar los retos del sector Gastronomía, HORECA y la sociedad del futuro en general.</a:t>
            </a:r>
          </a:p>
          <a:p>
            <a:pPr lvl="0"/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Componente tecnológico.</a:t>
            </a:r>
          </a:p>
          <a:p>
            <a:pPr lvl="0"/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Proyección escalable, sostenible e internacional.</a:t>
            </a:r>
          </a:p>
          <a:p>
            <a:pPr lvl="0"/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Fase semilla (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seed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) o fase temprana “series A” (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early-stage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).</a:t>
            </a:r>
          </a:p>
          <a:p>
            <a:pPr lvl="0"/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Modelo de negocio y Producto Mínimo Viable inicialmente validado o testado.</a:t>
            </a:r>
          </a:p>
          <a:p>
            <a:pPr lvl="0"/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Soluciones B2B, B2C o B2B2C.</a:t>
            </a:r>
          </a:p>
          <a:p>
            <a:pPr lvl="0"/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Carácter innovador y disruptivo (en el producto/servicio, procesos, modelo de negocio…).</a:t>
            </a:r>
          </a:p>
          <a:p>
            <a:pPr lvl="0"/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Capacidad de liderazgo, equipo promotor adecuado y comprometido.</a:t>
            </a:r>
          </a:p>
          <a:p>
            <a:pPr lvl="0"/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Sostenibilidad en la propuesta de valor y modelo de negocio.</a:t>
            </a:r>
          </a:p>
          <a:p>
            <a:pPr marL="184150" indent="-171450">
              <a:spcBef>
                <a:spcPts val="135"/>
              </a:spcBef>
              <a:buFont typeface="Arial" panose="020B0604020202020204" pitchFamily="34" charset="0"/>
              <a:buChar char="•"/>
              <a:tabLst>
                <a:tab pos="807720" algn="l"/>
                <a:tab pos="3190875" algn="l"/>
                <a:tab pos="3877310" algn="l"/>
              </a:tabLst>
              <a:defRPr/>
            </a:pP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A37BFD59-5095-2ADA-E7A3-57E4F951D11A}"/>
              </a:ext>
            </a:extLst>
          </p:cNvPr>
          <p:cNvSpPr txBox="1">
            <a:spLocks/>
          </p:cNvSpPr>
          <p:nvPr/>
        </p:nvSpPr>
        <p:spPr>
          <a:xfrm>
            <a:off x="6077747" y="1147063"/>
            <a:ext cx="5588697" cy="28283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r>
              <a:rPr lang="es-ES" sz="1600" spc="58" dirty="0">
                <a:solidFill>
                  <a:srgbClr val="F52EA9"/>
                </a:solidFill>
                <a:latin typeface="Azonix" pitchFamily="50" charset="0"/>
                <a:ea typeface="+mn-ea"/>
                <a:cs typeface="+mn-cs"/>
              </a:rPr>
              <a:t>6. BENEFICIOS</a:t>
            </a:r>
          </a:p>
          <a:p>
            <a:pPr marL="12700">
              <a:spcBef>
                <a:spcPts val="135"/>
              </a:spcBef>
              <a:tabLst>
                <a:tab pos="807720" algn="l"/>
                <a:tab pos="3190875" algn="l"/>
                <a:tab pos="3877310" algn="l"/>
              </a:tabLst>
              <a:defRPr/>
            </a:pP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El Future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Gastronomy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Startup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Forum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es una oportunidad para:</a:t>
            </a:r>
          </a:p>
          <a:p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Dar a conocer tu empresa, tus productos o servicios ante una audiencia internacional en formato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elevator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pitch (se podrá realizar en inglés o en español).</a:t>
            </a:r>
          </a:p>
          <a:p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Conectar con el ecosistema de innovación global de la Gastronomía y Hostelería del futuro.</a:t>
            </a:r>
          </a:p>
          <a:p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Encontrar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partners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para desarrollar tu proyecto.</a:t>
            </a:r>
          </a:p>
          <a:p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Ser candidato para participar en los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Horeca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New Business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Models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Awards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2026.</a:t>
            </a:r>
          </a:p>
          <a:p>
            <a:pPr marL="184150" indent="-171450">
              <a:spcBef>
                <a:spcPts val="135"/>
              </a:spcBef>
              <a:buFont typeface="Arial" panose="020B0604020202020204" pitchFamily="34" charset="0"/>
              <a:buChar char="•"/>
              <a:tabLst>
                <a:tab pos="807720" algn="l"/>
                <a:tab pos="3190875" algn="l"/>
                <a:tab pos="3877310" algn="l"/>
              </a:tabLst>
              <a:defRPr/>
            </a:pP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</p:txBody>
      </p:sp>
      <p:pic>
        <p:nvPicPr>
          <p:cNvPr id="6" name="Imagen 5" descr="Un grupo de personas posando para la cámara delante de un cartel&#10;&#10;El contenido generado por IA puede ser incorrecto.">
            <a:extLst>
              <a:ext uri="{FF2B5EF4-FFF2-40B4-BE49-F238E27FC236}">
                <a16:creationId xmlns:a16="http://schemas.microsoft.com/office/drawing/2014/main" id="{6786C422-B229-8F79-D256-D671B81709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011"/>
          <a:stretch>
            <a:fillRect/>
          </a:stretch>
        </p:blipFill>
        <p:spPr>
          <a:xfrm>
            <a:off x="6540759" y="3925330"/>
            <a:ext cx="4658753" cy="20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5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A4131C-3E39-F1AB-CB89-6933A96467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F52D723-720D-6543-9DEA-98D204CA7059}"/>
              </a:ext>
            </a:extLst>
          </p:cNvPr>
          <p:cNvSpPr/>
          <p:nvPr/>
        </p:nvSpPr>
        <p:spPr>
          <a:xfrm>
            <a:off x="190832" y="876300"/>
            <a:ext cx="11797967" cy="535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461823-2BA5-4ED6-D73E-EEE1AFAFBE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777" y="41470"/>
            <a:ext cx="2114075" cy="79336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B21C9D-0DA4-F4EC-DCA8-CB897D79AC6D}"/>
              </a:ext>
            </a:extLst>
          </p:cNvPr>
          <p:cNvSpPr txBox="1"/>
          <p:nvPr/>
        </p:nvSpPr>
        <p:spPr>
          <a:xfrm>
            <a:off x="4359040" y="6375176"/>
            <a:ext cx="2069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#</a:t>
            </a:r>
            <a:r>
              <a:rPr lang="tr-TR" sz="1600" b="1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HIP2026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C9F316-DD5A-50AF-10C5-40F8D44FED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960" y="6375176"/>
            <a:ext cx="1370336" cy="338554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62BA4CED-CD27-4E34-A16A-52082A7438EE}"/>
              </a:ext>
            </a:extLst>
          </p:cNvPr>
          <p:cNvSpPr txBox="1">
            <a:spLocks/>
          </p:cNvSpPr>
          <p:nvPr/>
        </p:nvSpPr>
        <p:spPr>
          <a:xfrm>
            <a:off x="334964" y="914947"/>
            <a:ext cx="5349239" cy="38440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r>
              <a:rPr lang="es-ES" sz="1600" spc="58" dirty="0">
                <a:solidFill>
                  <a:srgbClr val="F52EA9"/>
                </a:solidFill>
                <a:latin typeface="Azonix" pitchFamily="50" charset="0"/>
                <a:ea typeface="+mn-ea"/>
                <a:cs typeface="+mn-cs"/>
              </a:rPr>
              <a:t>7. PREMIO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r>
              <a:rPr lang="es-ES" sz="1100" b="0" dirty="0">
                <a:solidFill>
                  <a:schemeClr val="tx1"/>
                </a:solidFill>
              </a:rPr>
              <a:t>La Startup ganadora obtendrá los siguientes beneficios: </a:t>
            </a:r>
          </a:p>
          <a:p>
            <a:endParaRPr lang="es-ES" sz="1100" b="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dirty="0">
                <a:solidFill>
                  <a:schemeClr val="tx1"/>
                </a:solidFill>
              </a:rPr>
              <a:t>Formar parte de la comunidad de emprendimiento de </a:t>
            </a:r>
            <a:r>
              <a:rPr lang="es-ES" sz="1100" b="0" dirty="0" err="1">
                <a:solidFill>
                  <a:schemeClr val="tx1"/>
                </a:solidFill>
              </a:rPr>
              <a:t>GOe</a:t>
            </a:r>
            <a:r>
              <a:rPr lang="es-ES" sz="1100" b="0" dirty="0">
                <a:solidFill>
                  <a:schemeClr val="tx1"/>
                </a:solidFill>
              </a:rPr>
              <a:t> con acceso al ecosistema </a:t>
            </a:r>
            <a:r>
              <a:rPr lang="es-ES" sz="1100" b="0" dirty="0" err="1">
                <a:solidFill>
                  <a:schemeClr val="tx1"/>
                </a:solidFill>
              </a:rPr>
              <a:t>Basque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Culinary</a:t>
            </a:r>
            <a:r>
              <a:rPr lang="es-ES" sz="1100" b="0" dirty="0">
                <a:solidFill>
                  <a:schemeClr val="tx1"/>
                </a:solidFill>
              </a:rPr>
              <a:t> Center, acceso a programación exclusiva y a nuestra red de expertos, mentores, inversores y profesionales del sector. </a:t>
            </a:r>
          </a:p>
          <a:p>
            <a:pPr lvl="0"/>
            <a:endParaRPr lang="es-ES" sz="1100" b="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dirty="0">
                <a:solidFill>
                  <a:schemeClr val="tx1"/>
                </a:solidFill>
              </a:rPr>
              <a:t>10 horas de mentoría de la mano de profesionales y expertos de </a:t>
            </a:r>
            <a:r>
              <a:rPr lang="es-ES" sz="1100" b="0" dirty="0" err="1">
                <a:solidFill>
                  <a:schemeClr val="tx1"/>
                </a:solidFill>
              </a:rPr>
              <a:t>GOe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Gastronomy</a:t>
            </a:r>
            <a:r>
              <a:rPr lang="es-ES" sz="1100" b="0" dirty="0">
                <a:solidFill>
                  <a:schemeClr val="tx1"/>
                </a:solidFill>
              </a:rPr>
              <a:t> Open </a:t>
            </a:r>
            <a:r>
              <a:rPr lang="es-ES" sz="1100" b="0" dirty="0" err="1">
                <a:solidFill>
                  <a:schemeClr val="tx1"/>
                </a:solidFill>
              </a:rPr>
              <a:t>Ecosystem</a:t>
            </a:r>
            <a:r>
              <a:rPr lang="es-ES" sz="1100" b="0" dirty="0">
                <a:solidFill>
                  <a:schemeClr val="tx1"/>
                </a:solidFill>
              </a:rPr>
              <a:t> y </a:t>
            </a:r>
            <a:r>
              <a:rPr lang="es-ES" sz="1100" b="0" dirty="0" err="1">
                <a:solidFill>
                  <a:schemeClr val="tx1"/>
                </a:solidFill>
              </a:rPr>
              <a:t>Basque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Culinary</a:t>
            </a:r>
            <a:r>
              <a:rPr lang="es-ES" sz="1100" b="0" dirty="0">
                <a:solidFill>
                  <a:schemeClr val="tx1"/>
                </a:solidFill>
              </a:rPr>
              <a:t> Center.</a:t>
            </a:r>
          </a:p>
          <a:p>
            <a:pPr lvl="0"/>
            <a:endParaRPr lang="es-ES" sz="1100" b="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dirty="0">
                <a:solidFill>
                  <a:schemeClr val="tx1"/>
                </a:solidFill>
              </a:rPr>
              <a:t>Ayuda en el </a:t>
            </a:r>
            <a:r>
              <a:rPr lang="es-ES" sz="1100" b="0" dirty="0" err="1">
                <a:solidFill>
                  <a:schemeClr val="tx1"/>
                </a:solidFill>
              </a:rPr>
              <a:t>landing</a:t>
            </a:r>
            <a:r>
              <a:rPr lang="es-ES" sz="1100" b="0" dirty="0">
                <a:solidFill>
                  <a:schemeClr val="tx1"/>
                </a:solidFill>
              </a:rPr>
              <a:t> en el ecosistema local del País Vasco con acceso a red de inversores y potenciales </a:t>
            </a:r>
            <a:r>
              <a:rPr lang="es-ES" sz="1100" b="0" dirty="0" err="1">
                <a:solidFill>
                  <a:schemeClr val="tx1"/>
                </a:solidFill>
              </a:rPr>
              <a:t>partners</a:t>
            </a:r>
            <a:r>
              <a:rPr lang="es-ES" sz="1100" b="0" dirty="0">
                <a:solidFill>
                  <a:schemeClr val="tx1"/>
                </a:solidFill>
              </a:rPr>
              <a:t>.</a:t>
            </a:r>
          </a:p>
          <a:p>
            <a:pPr lvl="0"/>
            <a:endParaRPr lang="es-ES" sz="1100" b="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dirty="0">
                <a:solidFill>
                  <a:schemeClr val="tx1"/>
                </a:solidFill>
              </a:rPr>
              <a:t>Oportunidad de presentar el proyecto en las jornadas de emprendimiento de </a:t>
            </a:r>
            <a:r>
              <a:rPr lang="es-ES" sz="1100" b="0" dirty="0" err="1">
                <a:solidFill>
                  <a:schemeClr val="tx1"/>
                </a:solidFill>
              </a:rPr>
              <a:t>GOe</a:t>
            </a:r>
            <a:r>
              <a:rPr lang="es-ES" sz="1100" b="0" dirty="0">
                <a:solidFill>
                  <a:schemeClr val="tx1"/>
                </a:solidFill>
              </a:rPr>
              <a:t>. </a:t>
            </a:r>
          </a:p>
          <a:p>
            <a:pPr lvl="0"/>
            <a:endParaRPr lang="es-ES" sz="1100" b="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dirty="0">
                <a:solidFill>
                  <a:schemeClr val="tx1"/>
                </a:solidFill>
              </a:rPr>
              <a:t>Estancia de dos mes en </a:t>
            </a:r>
            <a:r>
              <a:rPr lang="es-ES" sz="1100" b="0" dirty="0" err="1">
                <a:solidFill>
                  <a:schemeClr val="tx1"/>
                </a:solidFill>
              </a:rPr>
              <a:t>GOe</a:t>
            </a:r>
            <a:r>
              <a:rPr lang="es-ES" sz="1100" b="0" dirty="0">
                <a:solidFill>
                  <a:schemeClr val="tx1"/>
                </a:solidFill>
              </a:rPr>
              <a:t> con acceso a toda la programación exclusiva para la comunidad.</a:t>
            </a:r>
          </a:p>
          <a:p>
            <a:pPr lvl="0"/>
            <a:endParaRPr lang="es-ES" sz="1100" b="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dirty="0">
                <a:solidFill>
                  <a:schemeClr val="tx1"/>
                </a:solidFill>
              </a:rPr>
              <a:t>Obtener un pase doble VIP para HIP 2026 (valorado en 375€ cada uno).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751ACE89-3090-4D72-8BF3-C81E18343290}"/>
              </a:ext>
            </a:extLst>
          </p:cNvPr>
          <p:cNvSpPr txBox="1">
            <a:spLocks/>
          </p:cNvSpPr>
          <p:nvPr/>
        </p:nvSpPr>
        <p:spPr>
          <a:xfrm>
            <a:off x="6138987" y="1056405"/>
            <a:ext cx="5581648" cy="168187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defPPr>
              <a:defRPr lang="es-ES_tradnl"/>
            </a:defPPr>
            <a:lvl1pPr marL="12700" marR="0" lvl="0" indent="0" algn="just" fontAlgn="auto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 sz="1600" b="1" i="0" spc="58">
                <a:solidFill>
                  <a:srgbClr val="EB5C5D"/>
                </a:solidFill>
                <a:latin typeface="HK Grotesk Black" panose="00000A00000000000000" pitchFamily="50" charset="0"/>
              </a:defRPr>
            </a:lvl1pPr>
          </a:lstStyle>
          <a:p>
            <a:pPr algn="l"/>
            <a:r>
              <a:rPr lang="es-ES" dirty="0">
                <a:solidFill>
                  <a:srgbClr val="F52EA9"/>
                </a:solidFill>
                <a:latin typeface="Azonix" pitchFamily="50" charset="0"/>
              </a:rPr>
              <a:t>8. PLAZOS</a:t>
            </a:r>
          </a:p>
          <a:p>
            <a:pPr algn="l"/>
            <a:endParaRPr lang="es-ES" sz="1100" dirty="0">
              <a:latin typeface="Graphik Regular" panose="020B0503030202060203" pitchFamily="34" charset="0"/>
            </a:endParaRPr>
          </a:p>
          <a:p>
            <a:pPr marL="184150" lvl="0" indent="-171450">
              <a:buFont typeface="Wingdings" panose="05000000000000000000" pitchFamily="2" charset="2"/>
              <a:buChar char="Ø"/>
            </a:pP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Los proyectos podrán ser presentados hasta el día 16 de enero de 2026 (23:59 CET).</a:t>
            </a:r>
          </a:p>
          <a:p>
            <a:pPr marL="184150" lvl="0" indent="-171450">
              <a:buFont typeface="Wingdings" panose="05000000000000000000" pitchFamily="2" charset="2"/>
              <a:buChar char="Ø"/>
            </a:pP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Los proyectos seleccionados serán informados a partir del 23 de enero de 2026.</a:t>
            </a:r>
          </a:p>
          <a:p>
            <a:pPr marL="184150" lvl="0" indent="-171450">
              <a:buFont typeface="Wingdings" panose="05000000000000000000" pitchFamily="2" charset="2"/>
              <a:buChar char="Ø"/>
            </a:pP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Los proyectos seleccionados participarán en el Future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Gastronomy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Startup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Forum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-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by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Gastronomy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Open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Ecosystem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- el 17 de febrero de 2026.</a:t>
            </a:r>
          </a:p>
          <a:p>
            <a:pPr algn="l"/>
            <a:endParaRPr lang="es-ES" sz="1100" dirty="0">
              <a:latin typeface="Graphik Regular" panose="020B0503030202060203" pitchFamily="34" charset="0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0B0070D8-F16B-5CD0-36C2-109AEE38E68C}"/>
              </a:ext>
            </a:extLst>
          </p:cNvPr>
          <p:cNvSpPr txBox="1">
            <a:spLocks/>
          </p:cNvSpPr>
          <p:nvPr/>
        </p:nvSpPr>
        <p:spPr>
          <a:xfrm>
            <a:off x="6161881" y="2779745"/>
            <a:ext cx="5695155" cy="112274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r>
              <a:rPr lang="es-ES" sz="1600" spc="58" dirty="0">
                <a:solidFill>
                  <a:srgbClr val="F52EA9"/>
                </a:solidFill>
                <a:latin typeface="Azonix" pitchFamily="50" charset="0"/>
                <a:ea typeface="+mn-ea"/>
                <a:cs typeface="+mn-cs"/>
              </a:rPr>
              <a:t>9. ORGANIZADORES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r>
              <a:rPr lang="es-ES" sz="1100" dirty="0">
                <a:solidFill>
                  <a:schemeClr val="tx1"/>
                </a:solidFill>
              </a:rPr>
              <a:t>NEBEXT</a:t>
            </a:r>
            <a:r>
              <a:rPr lang="es-ES" sz="1100" b="0" dirty="0">
                <a:solidFill>
                  <a:schemeClr val="tx1"/>
                </a:solidFill>
              </a:rPr>
              <a:t> es la entidad organizadora de </a:t>
            </a:r>
            <a:r>
              <a:rPr lang="es-ES" sz="1100" dirty="0">
                <a:solidFill>
                  <a:schemeClr val="tx1"/>
                </a:solidFill>
              </a:rPr>
              <a:t>HIP 2026 – </a:t>
            </a:r>
            <a:r>
              <a:rPr lang="es-ES" sz="1100" dirty="0" err="1">
                <a:solidFill>
                  <a:schemeClr val="tx1"/>
                </a:solidFill>
              </a:rPr>
              <a:t>Horeca</a:t>
            </a:r>
            <a:r>
              <a:rPr lang="es-ES" sz="1100" dirty="0">
                <a:solidFill>
                  <a:schemeClr val="tx1"/>
                </a:solidFill>
              </a:rPr>
              <a:t> Professional Expo. </a:t>
            </a:r>
            <a:r>
              <a:rPr lang="es-ES" sz="1100" dirty="0" err="1">
                <a:solidFill>
                  <a:schemeClr val="tx1"/>
                </a:solidFill>
              </a:rPr>
              <a:t>Basque</a:t>
            </a:r>
            <a:r>
              <a:rPr lang="es-ES" sz="1100" dirty="0">
                <a:solidFill>
                  <a:schemeClr val="tx1"/>
                </a:solidFill>
              </a:rPr>
              <a:t> </a:t>
            </a:r>
            <a:r>
              <a:rPr lang="es-ES" sz="1100" dirty="0" err="1">
                <a:solidFill>
                  <a:schemeClr val="tx1"/>
                </a:solidFill>
              </a:rPr>
              <a:t>Culinary</a:t>
            </a:r>
            <a:r>
              <a:rPr lang="es-ES" sz="1100" dirty="0">
                <a:solidFill>
                  <a:schemeClr val="tx1"/>
                </a:solidFill>
              </a:rPr>
              <a:t> Center y </a:t>
            </a:r>
            <a:r>
              <a:rPr lang="es-ES" sz="1100" dirty="0" err="1">
                <a:solidFill>
                  <a:schemeClr val="tx1"/>
                </a:solidFill>
              </a:rPr>
              <a:t>GOe</a:t>
            </a:r>
            <a:r>
              <a:rPr lang="es-ES" sz="1100" dirty="0">
                <a:solidFill>
                  <a:schemeClr val="tx1"/>
                </a:solidFill>
              </a:rPr>
              <a:t> - </a:t>
            </a:r>
            <a:r>
              <a:rPr lang="es-ES" sz="1100" dirty="0" err="1">
                <a:solidFill>
                  <a:schemeClr val="tx1"/>
                </a:solidFill>
              </a:rPr>
              <a:t>Gastronomy</a:t>
            </a:r>
            <a:r>
              <a:rPr lang="es-ES" sz="1100" dirty="0">
                <a:solidFill>
                  <a:schemeClr val="tx1"/>
                </a:solidFill>
              </a:rPr>
              <a:t> Open </a:t>
            </a:r>
            <a:r>
              <a:rPr lang="es-ES" sz="1100" dirty="0" err="1">
                <a:solidFill>
                  <a:schemeClr val="tx1"/>
                </a:solidFill>
              </a:rPr>
              <a:t>Ecosystem</a:t>
            </a:r>
            <a:r>
              <a:rPr lang="es-ES" sz="1100" b="0" dirty="0">
                <a:solidFill>
                  <a:schemeClr val="tx1"/>
                </a:solidFill>
              </a:rPr>
              <a:t> organizan el espacio Future </a:t>
            </a:r>
            <a:r>
              <a:rPr lang="es-ES" sz="1100" b="0" dirty="0" err="1">
                <a:solidFill>
                  <a:schemeClr val="tx1"/>
                </a:solidFill>
              </a:rPr>
              <a:t>Gastronomy</a:t>
            </a:r>
            <a:r>
              <a:rPr lang="es-ES" sz="1100" b="0" dirty="0">
                <a:solidFill>
                  <a:schemeClr val="tx1"/>
                </a:solidFill>
              </a:rPr>
              <a:t> Startup </a:t>
            </a:r>
            <a:r>
              <a:rPr lang="es-ES" sz="1100" b="0" dirty="0" err="1">
                <a:solidFill>
                  <a:schemeClr val="tx1"/>
                </a:solidFill>
              </a:rPr>
              <a:t>Forum</a:t>
            </a:r>
            <a:r>
              <a:rPr lang="es-ES" sz="1100" b="0" dirty="0">
                <a:solidFill>
                  <a:schemeClr val="tx1"/>
                </a:solidFill>
              </a:rPr>
              <a:t>, en el marco de HIP 2026.</a:t>
            </a:r>
          </a:p>
          <a:p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F880F91F-AE1D-1ACA-EED5-6F63DE43CC78}"/>
              </a:ext>
            </a:extLst>
          </p:cNvPr>
          <p:cNvSpPr txBox="1">
            <a:spLocks/>
          </p:cNvSpPr>
          <p:nvPr/>
        </p:nvSpPr>
        <p:spPr>
          <a:xfrm>
            <a:off x="6227902" y="3923223"/>
            <a:ext cx="5695155" cy="230768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r>
              <a:rPr lang="es-ES" sz="1600" spc="58" dirty="0">
                <a:solidFill>
                  <a:srgbClr val="F52EA9"/>
                </a:solidFill>
                <a:latin typeface="Azonix" pitchFamily="50" charset="0"/>
                <a:ea typeface="+mn-ea"/>
                <a:cs typeface="+mn-cs"/>
              </a:rPr>
              <a:t>10. DATOS DE CONTACTO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r>
              <a:rPr lang="es-ES" sz="1100" b="0" dirty="0">
                <a:solidFill>
                  <a:schemeClr val="tx1"/>
                </a:solidFill>
              </a:rPr>
              <a:t>Para cualquier consulta o información adicional pueden ponerse en contacto a través del e-mail goe@bculinary.com.</a:t>
            </a:r>
          </a:p>
          <a:p>
            <a:r>
              <a:rPr lang="es-ES" sz="1100" b="0" dirty="0">
                <a:solidFill>
                  <a:schemeClr val="tx1"/>
                </a:solidFill>
              </a:rPr>
              <a:t>Si también está interesado en exponer o en conocer diferentes opciones de participación de HIP 2026, contacte con nosotros en: </a:t>
            </a:r>
          </a:p>
          <a:p>
            <a:endParaRPr lang="es-ES" sz="1100" b="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dirty="0">
                <a:solidFill>
                  <a:schemeClr val="tx1"/>
                </a:solidFill>
              </a:rPr>
              <a:t>Teléfono: +34919551551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dirty="0">
                <a:solidFill>
                  <a:schemeClr val="tx1"/>
                </a:solidFill>
              </a:rPr>
              <a:t>Email: </a:t>
            </a:r>
            <a:r>
              <a:rPr lang="es-ES" sz="1100" b="0" dirty="0">
                <a:solidFill>
                  <a:schemeClr val="tx1"/>
                </a:solidFill>
                <a:hlinkClick r:id="rId5"/>
              </a:rPr>
              <a:t>exhibit@expohip.com</a:t>
            </a:r>
            <a:endParaRPr lang="es-ES" sz="1100" b="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es-ES" sz="1100" b="0" dirty="0">
              <a:solidFill>
                <a:schemeClr val="tx1"/>
              </a:solidFill>
            </a:endParaRPr>
          </a:p>
          <a:p>
            <a:r>
              <a:rPr lang="es-ES" sz="1100" b="0" dirty="0">
                <a:solidFill>
                  <a:schemeClr val="tx1"/>
                </a:solidFill>
              </a:rPr>
              <a:t>*Participar en el concurso supone la aceptación plena de las presentes bases de la convocatoria.</a:t>
            </a:r>
          </a:p>
          <a:p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</p:txBody>
      </p:sp>
      <p:pic>
        <p:nvPicPr>
          <p:cNvPr id="9" name="Imagen 8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97D45245-F1B2-CCD3-A603-D6C862E88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76" y="4686444"/>
            <a:ext cx="3896515" cy="146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AFEFCA1-29E8-32B0-CF31-70F5D7763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6122C4F-D700-E24C-9985-04EF79A7B281}"/>
              </a:ext>
            </a:extLst>
          </p:cNvPr>
          <p:cNvSpPr txBox="1"/>
          <p:nvPr/>
        </p:nvSpPr>
        <p:spPr>
          <a:xfrm>
            <a:off x="4359040" y="6375176"/>
            <a:ext cx="2069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#</a:t>
            </a:r>
            <a:r>
              <a:rPr lang="tr-TR" sz="1600" b="1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HIP2026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461823-2BA5-4ED6-D73E-EEE1AFAFBE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180" y="2297153"/>
            <a:ext cx="4363640" cy="163756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37F73BC-9E19-65C7-21FE-366C5B0AFC34}"/>
              </a:ext>
            </a:extLst>
          </p:cNvPr>
          <p:cNvSpPr txBox="1"/>
          <p:nvPr/>
        </p:nvSpPr>
        <p:spPr>
          <a:xfrm>
            <a:off x="4445603" y="247870"/>
            <a:ext cx="2677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kern="600" spc="140" dirty="0" err="1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www.expohip.com</a:t>
            </a:r>
            <a:endParaRPr lang="tr-TR" sz="1400" kern="600" spc="140" dirty="0">
              <a:solidFill>
                <a:schemeClr val="bg1"/>
              </a:solidFill>
              <a:latin typeface="Azonix" pitchFamily="2" charset="0"/>
              <a:ea typeface="ITC Avant Garde Gothic LT" charset="0"/>
              <a:cs typeface="Rubik" pitchFamily="2" charset="-79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FD7257-7736-C822-0012-9016D448CF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960" y="6375176"/>
            <a:ext cx="1370336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013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4037</TotalTime>
  <Words>1045</Words>
  <Application>Microsoft Office PowerPoint</Application>
  <PresentationFormat>Panorámica</PresentationFormat>
  <Paragraphs>117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</vt:lpstr>
      <vt:lpstr>Azonix</vt:lpstr>
      <vt:lpstr>Calibri</vt:lpstr>
      <vt:lpstr>Calibri Light</vt:lpstr>
      <vt:lpstr>Graphik</vt:lpstr>
      <vt:lpstr>Graphik Regular</vt:lpstr>
      <vt:lpstr>HK Grotesk Black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Laia Clotet</cp:lastModifiedBy>
  <cp:revision>78</cp:revision>
  <dcterms:created xsi:type="dcterms:W3CDTF">2020-05-05T13:02:07Z</dcterms:created>
  <dcterms:modified xsi:type="dcterms:W3CDTF">2025-12-03T10:03:53Z</dcterms:modified>
</cp:coreProperties>
</file>