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6" r:id="rId4"/>
    <p:sldId id="267" r:id="rId5"/>
    <p:sldId id="268" r:id="rId6"/>
    <p:sldId id="265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EA9"/>
    <a:srgbClr val="EB5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90"/>
    <p:restoredTop sz="94524"/>
  </p:normalViewPr>
  <p:slideViewPr>
    <p:cSldViewPr snapToGrid="0" snapToObjects="1">
      <p:cViewPr varScale="1">
        <p:scale>
          <a:sx n="103" d="100"/>
          <a:sy n="103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64CD-1CC0-FC4D-8CDE-5FA19EF9F454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67CDD-A84C-5B44-9BB3-1C764A62C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67CDD-A84C-5B44-9BB3-1C764A62C81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45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834F-6AE7-9543-8E2D-46FA160EA33F}" type="datetimeFigureOut">
              <a:rPr lang="es-ES_tradnl" smtClean="0"/>
              <a:t>03/12/2025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2B3F-B8FB-7E49-984E-5A247B5807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mailto:exhibit@expohip.com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495699-A455-7211-5657-9FC4462FE3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6030" y="1861131"/>
            <a:ext cx="6452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spc="3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16-18.02.2026 I IFEMA MADRID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37571C-9354-5AA3-BA08-98BB026F7CED}"/>
              </a:ext>
            </a:extLst>
          </p:cNvPr>
          <p:cNvSpPr txBox="1"/>
          <p:nvPr/>
        </p:nvSpPr>
        <p:spPr>
          <a:xfrm>
            <a:off x="520377" y="2775355"/>
            <a:ext cx="7010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spc="300" dirty="0" err="1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next</a:t>
            </a:r>
            <a:r>
              <a:rPr lang="tr-TR" sz="4800" spc="3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 </a:t>
            </a:r>
            <a:r>
              <a:rPr lang="tr-TR" sz="4800" spc="300" dirty="0" err="1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level</a:t>
            </a:r>
            <a:endParaRPr lang="tr-TR" sz="4800" spc="300" dirty="0">
              <a:solidFill>
                <a:schemeClr val="bg1"/>
              </a:solidFill>
              <a:latin typeface="Azonix" pitchFamily="2" charset="0"/>
              <a:ea typeface="ITC Avant Garde Gothic LT" charset="0"/>
              <a:cs typeface="Rubik" pitchFamily="2" charset="-79"/>
            </a:endParaRPr>
          </a:p>
          <a:p>
            <a:r>
              <a:rPr lang="tr-TR" sz="4800" spc="300" dirty="0" err="1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unlocked</a:t>
            </a:r>
            <a:endParaRPr lang="tr-TR" sz="4800" spc="300" dirty="0">
              <a:solidFill>
                <a:schemeClr val="bg1"/>
              </a:solidFill>
              <a:latin typeface="Azonix" pitchFamily="2" charset="0"/>
              <a:ea typeface="ITC Avant Garde Gothic LT" charset="0"/>
              <a:cs typeface="Rubik" pitchFamily="2" charset="-79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6DB5265-97F9-D959-5D11-C72C454280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09" y="261189"/>
            <a:ext cx="2922142" cy="1096609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F1422084-2A54-4252-B71F-59A397EF1143}"/>
              </a:ext>
            </a:extLst>
          </p:cNvPr>
          <p:cNvSpPr txBox="1"/>
          <p:nvPr/>
        </p:nvSpPr>
        <p:spPr>
          <a:xfrm>
            <a:off x="479716" y="4560566"/>
            <a:ext cx="99642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spc="300" dirty="0" err="1">
                <a:solidFill>
                  <a:schemeClr val="bg1"/>
                </a:solidFill>
                <a:latin typeface="Graphik" panose="020B0603030202060203" pitchFamily="34" charset="0"/>
                <a:cs typeface="Rubik" pitchFamily="2" charset="-79"/>
              </a:rPr>
              <a:t>Participation</a:t>
            </a:r>
            <a:r>
              <a:rPr lang="es-ES" b="1" dirty="0"/>
              <a:t> </a:t>
            </a:r>
            <a:r>
              <a:rPr lang="es-ES" sz="4400" b="1" spc="300" dirty="0" err="1">
                <a:solidFill>
                  <a:schemeClr val="bg1"/>
                </a:solidFill>
                <a:latin typeface="Graphik" panose="020B0603030202060203" pitchFamily="34" charset="0"/>
                <a:cs typeface="Rubik" pitchFamily="2" charset="-79"/>
              </a:rPr>
              <a:t>Guidelines</a:t>
            </a:r>
            <a:r>
              <a:rPr lang="es-ES" sz="4400" b="1" spc="300" dirty="0">
                <a:solidFill>
                  <a:schemeClr val="bg1"/>
                </a:solidFill>
                <a:latin typeface="Graphik" panose="020B0603030202060203" pitchFamily="34" charset="0"/>
                <a:cs typeface="Rubik" pitchFamily="2" charset="-79"/>
              </a:rPr>
              <a:t> – VIII Future </a:t>
            </a:r>
            <a:r>
              <a:rPr lang="es-ES" sz="4400" b="1" spc="300" dirty="0" err="1">
                <a:solidFill>
                  <a:schemeClr val="bg1"/>
                </a:solidFill>
                <a:latin typeface="Graphik" panose="020B0603030202060203" pitchFamily="34" charset="0"/>
                <a:cs typeface="Rubik" pitchFamily="2" charset="-79"/>
              </a:rPr>
              <a:t>Gastronomy</a:t>
            </a:r>
            <a:r>
              <a:rPr lang="es-ES" sz="4400" b="1" spc="300" dirty="0">
                <a:solidFill>
                  <a:schemeClr val="bg1"/>
                </a:solidFill>
                <a:latin typeface="Graphik" panose="020B0603030202060203" pitchFamily="34" charset="0"/>
                <a:cs typeface="Rubik" pitchFamily="2" charset="-79"/>
              </a:rPr>
              <a:t> Startup </a:t>
            </a:r>
            <a:r>
              <a:rPr lang="es-ES" sz="4400" b="1" spc="300" dirty="0" err="1">
                <a:solidFill>
                  <a:schemeClr val="bg1"/>
                </a:solidFill>
                <a:latin typeface="Graphik" panose="020B0603030202060203" pitchFamily="34" charset="0"/>
                <a:cs typeface="Rubik" pitchFamily="2" charset="-79"/>
              </a:rPr>
              <a:t>Forum</a:t>
            </a:r>
            <a:br>
              <a:rPr lang="es-ES" sz="4400" b="1" spc="300" dirty="0">
                <a:solidFill>
                  <a:schemeClr val="bg1"/>
                </a:solidFill>
                <a:latin typeface="Graphik" panose="020B0603030202060203" pitchFamily="34" charset="0"/>
                <a:cs typeface="Rubik" pitchFamily="2" charset="-79"/>
              </a:rPr>
            </a:br>
            <a:endParaRPr lang="es-ES" sz="4400" b="1" spc="300" dirty="0">
              <a:solidFill>
                <a:schemeClr val="bg1"/>
              </a:solidFill>
              <a:latin typeface="Graphik" panose="020B0603030202060203" pitchFamily="34" charset="0"/>
              <a:cs typeface="Rubik" pitchFamily="2" charset="-79"/>
            </a:endParaRPr>
          </a:p>
          <a:p>
            <a:endParaRPr lang="tr-TR" sz="4400" b="1" spc="300" dirty="0">
              <a:solidFill>
                <a:schemeClr val="bg1"/>
              </a:solidFill>
              <a:latin typeface="Graphik" panose="020B0603030202060203" pitchFamily="34" charset="0"/>
              <a:ea typeface="ITC Avant Garde Gothic LT" charset="0"/>
              <a:cs typeface="Rubik" pitchFamily="2" charset="-79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297A6DD-AEA9-FD82-35F8-4F6D1271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4954558-BA55-E1E8-D4D1-7EE6055C5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" name="Imagen 29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0A8EC7C-388B-F755-6E5C-79BEC1C38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135" y="655734"/>
            <a:ext cx="896941" cy="424867"/>
          </a:xfrm>
          <a:prstGeom prst="rect">
            <a:avLst/>
          </a:prstGeom>
        </p:spPr>
      </p:pic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FF36DB19-2495-D9DC-BA92-2C4C7EC1F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236" y="606683"/>
            <a:ext cx="768959" cy="4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A4131C-3E39-F1AB-CB89-6933A96467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52D723-720D-6543-9DEA-98D204CA7059}"/>
              </a:ext>
            </a:extLst>
          </p:cNvPr>
          <p:cNvSpPr/>
          <p:nvPr/>
        </p:nvSpPr>
        <p:spPr>
          <a:xfrm>
            <a:off x="190832" y="876300"/>
            <a:ext cx="11797967" cy="535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/>
              <a:t>Bases – VIII Future Gastronomy Startup Forum</a:t>
            </a:r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61823-2BA5-4ED6-D73E-EEE1AFAFB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777" y="41470"/>
            <a:ext cx="2114075" cy="79336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21C9D-0DA4-F4EC-DCA8-CB897D79AC6D}"/>
              </a:ext>
            </a:extLst>
          </p:cNvPr>
          <p:cNvSpPr txBox="1"/>
          <p:nvPr/>
        </p:nvSpPr>
        <p:spPr>
          <a:xfrm>
            <a:off x="4359040" y="6375176"/>
            <a:ext cx="206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#</a:t>
            </a:r>
            <a:r>
              <a:rPr lang="tr-TR" sz="1600" b="1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HIP2026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C9F316-DD5A-50AF-10C5-40F8D44FED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60" y="6375176"/>
            <a:ext cx="1370336" cy="338554"/>
          </a:xfrm>
          <a:prstGeom prst="rect">
            <a:avLst/>
          </a:prstGeom>
        </p:spPr>
      </p:pic>
      <p:sp>
        <p:nvSpPr>
          <p:cNvPr id="3" name="object 29">
            <a:extLst>
              <a:ext uri="{FF2B5EF4-FFF2-40B4-BE49-F238E27FC236}">
                <a16:creationId xmlns:a16="http://schemas.microsoft.com/office/drawing/2014/main" id="{A3651C44-D0E3-0A06-A1F3-7680E8A93E42}"/>
              </a:ext>
            </a:extLst>
          </p:cNvPr>
          <p:cNvSpPr txBox="1"/>
          <p:nvPr/>
        </p:nvSpPr>
        <p:spPr>
          <a:xfrm>
            <a:off x="559830" y="1170923"/>
            <a:ext cx="11059968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1400" b="1" spc="58" dirty="0">
                <a:solidFill>
                  <a:srgbClr val="F52EA9"/>
                </a:solidFill>
                <a:latin typeface="Azonix" pitchFamily="50" charset="0"/>
                <a:cs typeface="Trebuchet MS"/>
              </a:rPr>
              <a:t>1. </a:t>
            </a:r>
            <a:r>
              <a:rPr lang="es-ES" sz="1400" b="1" spc="58" dirty="0" err="1">
                <a:solidFill>
                  <a:srgbClr val="F52EA9"/>
                </a:solidFill>
                <a:latin typeface="Azonix" pitchFamily="50" charset="0"/>
              </a:rPr>
              <a:t>What</a:t>
            </a:r>
            <a:r>
              <a:rPr lang="es-ES" sz="1400" b="1" spc="58" dirty="0">
                <a:solidFill>
                  <a:srgbClr val="F52EA9"/>
                </a:solidFill>
                <a:latin typeface="Azonix" pitchFamily="50" charset="0"/>
              </a:rPr>
              <a:t> </a:t>
            </a:r>
            <a:r>
              <a:rPr lang="es-ES" sz="1400" b="1" spc="58" dirty="0" err="1">
                <a:solidFill>
                  <a:srgbClr val="F52EA9"/>
                </a:solidFill>
                <a:latin typeface="Azonix" pitchFamily="50" charset="0"/>
              </a:rPr>
              <a:t>is</a:t>
            </a:r>
            <a:r>
              <a:rPr lang="es-ES" sz="1400" b="1" spc="58" dirty="0">
                <a:solidFill>
                  <a:srgbClr val="F52EA9"/>
                </a:solidFill>
                <a:latin typeface="Azonix" pitchFamily="50" charset="0"/>
              </a:rPr>
              <a:t> </a:t>
            </a:r>
            <a:r>
              <a:rPr lang="es-ES" sz="1400" b="1" spc="58" dirty="0" err="1">
                <a:solidFill>
                  <a:srgbClr val="F52EA9"/>
                </a:solidFill>
                <a:latin typeface="Azonix" pitchFamily="50" charset="0"/>
              </a:rPr>
              <a:t>the</a:t>
            </a:r>
            <a:r>
              <a:rPr lang="es-ES" sz="1400" b="1" spc="58" dirty="0">
                <a:solidFill>
                  <a:srgbClr val="F52EA9"/>
                </a:solidFill>
                <a:latin typeface="Azonix" pitchFamily="50" charset="0"/>
              </a:rPr>
              <a:t> Future </a:t>
            </a:r>
            <a:r>
              <a:rPr lang="es-ES" sz="1400" b="1" spc="58" dirty="0" err="1">
                <a:solidFill>
                  <a:srgbClr val="F52EA9"/>
                </a:solidFill>
                <a:latin typeface="Azonix" pitchFamily="50" charset="0"/>
              </a:rPr>
              <a:t>Gastronomy</a:t>
            </a:r>
            <a:r>
              <a:rPr lang="es-ES" sz="1400" b="1" spc="58" dirty="0">
                <a:solidFill>
                  <a:srgbClr val="F52EA9"/>
                </a:solidFill>
                <a:latin typeface="Azonix" pitchFamily="50" charset="0"/>
              </a:rPr>
              <a:t> Startup </a:t>
            </a:r>
            <a:r>
              <a:rPr lang="es-ES" sz="1400" b="1" spc="58" dirty="0" err="1">
                <a:solidFill>
                  <a:srgbClr val="F52EA9"/>
                </a:solidFill>
                <a:latin typeface="Azonix" pitchFamily="50" charset="0"/>
              </a:rPr>
              <a:t>Forum</a:t>
            </a:r>
            <a:r>
              <a:rPr lang="es-ES" sz="1400" b="1" spc="58" dirty="0">
                <a:solidFill>
                  <a:srgbClr val="F52EA9"/>
                </a:solidFill>
                <a:latin typeface="Azonix" pitchFamily="50" charset="0"/>
              </a:rPr>
              <a:t>?</a:t>
            </a:r>
            <a:endParaRPr lang="en-US" sz="1400" b="1" spc="58" dirty="0">
              <a:solidFill>
                <a:srgbClr val="F52EA9"/>
              </a:solidFill>
              <a:latin typeface="Azonix" pitchFamily="50" charset="0"/>
            </a:endParaRPr>
          </a:p>
          <a:p>
            <a:endParaRPr lang="es-ES" sz="1100" spc="58" dirty="0">
              <a:latin typeface="Graphik Regular" panose="020B0503030202060203" pitchFamily="34" charset="0"/>
            </a:endParaRPr>
          </a:p>
          <a:p>
            <a:endParaRPr lang="es-ES" sz="1100" spc="58" dirty="0">
              <a:latin typeface="Graphik Regular" panose="020B0503030202060203" pitchFamily="34" charset="0"/>
            </a:endParaRPr>
          </a:p>
          <a:p>
            <a:r>
              <a:rPr lang="en-US" sz="1100" spc="58" dirty="0">
                <a:latin typeface="Graphik Regular" panose="020B0503030202060203" pitchFamily="34" charset="0"/>
              </a:rPr>
              <a:t>We are looking for startups that are transforming gastronomy and the HORECA sector. At HIP 2026 (February 16–18 at IFEMA Madrid), the 8th edition of the </a:t>
            </a:r>
            <a:r>
              <a:rPr lang="en-US" sz="1100" b="1" spc="58" dirty="0">
                <a:latin typeface="Graphik Regular" panose="020B0503030202060203" pitchFamily="34" charset="0"/>
              </a:rPr>
              <a:t>Future Gastronomy Startup Forum </a:t>
            </a:r>
            <a:r>
              <a:rPr lang="en-US" sz="1100" spc="58" dirty="0">
                <a:latin typeface="Graphik Regular" panose="020B0503030202060203" pitchFamily="34" charset="0"/>
              </a:rPr>
              <a:t>will take place alongside </a:t>
            </a:r>
            <a:r>
              <a:rPr lang="en-US" sz="1100" spc="58" dirty="0" err="1">
                <a:latin typeface="Graphik Regular" panose="020B0503030202060203" pitchFamily="34" charset="0"/>
              </a:rPr>
              <a:t>GOe</a:t>
            </a:r>
            <a:r>
              <a:rPr lang="en-US" sz="1100" spc="58" dirty="0">
                <a:latin typeface="Graphik Regular" panose="020B0503030202060203" pitchFamily="34" charset="0"/>
              </a:rPr>
              <a:t> Gastronomy Open Ecosystem.</a:t>
            </a:r>
          </a:p>
          <a:p>
            <a:endParaRPr lang="en-US" sz="1100" spc="58" dirty="0">
              <a:latin typeface="Graphik Regular" panose="020B0503030202060203" pitchFamily="34" charset="0"/>
            </a:endParaRPr>
          </a:p>
          <a:p>
            <a:r>
              <a:rPr lang="en-US" sz="1100" spc="58" dirty="0">
                <a:latin typeface="Graphik Regular" panose="020B0503030202060203" pitchFamily="34" charset="0"/>
              </a:rPr>
              <a:t>This forum is both an innovation showcase and a networking space with industry leaders, potential partners, and investors. We are seeking disruptive projects that impact both the back-office and front-office of hospitality through technologies such as AI, Big Data, analytics, IoT, robotics, automation, 3D printing, blockchain, or mixed realities.</a:t>
            </a:r>
          </a:p>
          <a:p>
            <a:endParaRPr lang="en-US" sz="1100" spc="58" dirty="0">
              <a:latin typeface="Graphik Regular" panose="020B0503030202060203" pitchFamily="34" charset="0"/>
            </a:endParaRPr>
          </a:p>
          <a:p>
            <a:r>
              <a:rPr lang="en-US" sz="1100" spc="58" dirty="0">
                <a:latin typeface="Graphik Regular" panose="020B0503030202060203" pitchFamily="34" charset="0"/>
              </a:rPr>
              <a:t>Selected startups will have the opportunity to present their solutions to leading companies and investors in the sector. In the last edition, the winner was </a:t>
            </a:r>
            <a:r>
              <a:rPr lang="en-US" sz="1100" b="1" spc="58" dirty="0">
                <a:latin typeface="Graphik Regular" panose="020B0503030202060203" pitchFamily="34" charset="0"/>
              </a:rPr>
              <a:t>Gamb00za</a:t>
            </a:r>
            <a:r>
              <a:rPr lang="en-US" sz="1100" spc="58" dirty="0">
                <a:latin typeface="Graphik Regular" panose="020B0503030202060203" pitchFamily="34" charset="0"/>
              </a:rPr>
              <a:t>, which offered an AI and visual recognition solution to reduce costs and food waste.</a:t>
            </a:r>
          </a:p>
          <a:p>
            <a:endParaRPr lang="es-ES" sz="1100" spc="58" dirty="0">
              <a:latin typeface="Graphik Regular" panose="020B0503030202060203" pitchFamily="34" charset="0"/>
            </a:endParaRPr>
          </a:p>
          <a:p>
            <a:br>
              <a:rPr lang="es-ES" sz="1100" spc="58" dirty="0">
                <a:latin typeface="Graphik Regular" panose="020B0503030202060203" pitchFamily="34" charset="0"/>
              </a:rPr>
            </a:br>
            <a:endParaRPr lang="es-ES" sz="1100" spc="58" dirty="0">
              <a:latin typeface="Graphik Regular" panose="020B0503030202060203" pitchFamily="34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570997" y="3553603"/>
            <a:ext cx="5991025" cy="230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8"/>
          <p:cNvSpPr/>
          <p:nvPr/>
        </p:nvSpPr>
        <p:spPr>
          <a:xfrm>
            <a:off x="7058184" y="3554625"/>
            <a:ext cx="4434453" cy="2300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348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A4131C-3E39-F1AB-CB89-6933A96467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52D723-720D-6543-9DEA-98D204CA7059}"/>
              </a:ext>
            </a:extLst>
          </p:cNvPr>
          <p:cNvSpPr/>
          <p:nvPr/>
        </p:nvSpPr>
        <p:spPr>
          <a:xfrm>
            <a:off x="190832" y="876300"/>
            <a:ext cx="11797967" cy="535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61823-2BA5-4ED6-D73E-EEE1AFAFB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777" y="41470"/>
            <a:ext cx="2114075" cy="79336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21C9D-0DA4-F4EC-DCA8-CB897D79AC6D}"/>
              </a:ext>
            </a:extLst>
          </p:cNvPr>
          <p:cNvSpPr txBox="1"/>
          <p:nvPr/>
        </p:nvSpPr>
        <p:spPr>
          <a:xfrm>
            <a:off x="4359040" y="6375176"/>
            <a:ext cx="206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#</a:t>
            </a:r>
            <a:r>
              <a:rPr lang="tr-TR" sz="1600" b="1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HIP2026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C9F316-DD5A-50AF-10C5-40F8D44FED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60" y="6375176"/>
            <a:ext cx="1370336" cy="338554"/>
          </a:xfrm>
          <a:prstGeom prst="rect">
            <a:avLst/>
          </a:prstGeom>
        </p:spPr>
      </p:pic>
      <p:sp>
        <p:nvSpPr>
          <p:cNvPr id="9" name="object 14">
            <a:extLst>
              <a:ext uri="{FF2B5EF4-FFF2-40B4-BE49-F238E27FC236}">
                <a16:creationId xmlns:a16="http://schemas.microsoft.com/office/drawing/2014/main" id="{8794F7FB-96B0-4AC8-9936-05C354D9E55F}"/>
              </a:ext>
            </a:extLst>
          </p:cNvPr>
          <p:cNvSpPr txBox="1"/>
          <p:nvPr/>
        </p:nvSpPr>
        <p:spPr>
          <a:xfrm>
            <a:off x="353296" y="722311"/>
            <a:ext cx="5563316" cy="4547744"/>
          </a:xfrm>
          <a:prstGeom prst="rect">
            <a:avLst/>
          </a:prstGeom>
        </p:spPr>
        <p:txBody>
          <a:bodyPr vert="horz" wrap="square" lIns="0" tIns="231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92" dirty="0">
              <a:latin typeface="Graphik Regular" panose="020B0503030202060203" pitchFamily="34" charset="0"/>
              <a:cs typeface="Microsoft Sans Serif"/>
            </a:endParaRPr>
          </a:p>
          <a:p>
            <a:pPr>
              <a:lnSpc>
                <a:spcPct val="100000"/>
              </a:lnSpc>
            </a:pPr>
            <a:endParaRPr lang="es-ES" sz="1395" dirty="0">
              <a:latin typeface="Graphik Regular" panose="020B0503030202060203" pitchFamily="34" charset="0"/>
              <a:cs typeface="Microsoft Sans Serif"/>
            </a:endParaRPr>
          </a:p>
          <a:p>
            <a:pPr marL="7701">
              <a:lnSpc>
                <a:spcPct val="150000"/>
              </a:lnSpc>
              <a:tabLst>
                <a:tab pos="335006" algn="l"/>
              </a:tabLst>
            </a:pPr>
            <a:r>
              <a:rPr lang="en-US" sz="1600" b="1" spc="58" dirty="0">
                <a:solidFill>
                  <a:srgbClr val="F52EA9"/>
                </a:solidFill>
                <a:latin typeface="Azonix" pitchFamily="50" charset="0"/>
                <a:cs typeface="Trebuchet MS"/>
              </a:rPr>
              <a:t>2. </a:t>
            </a:r>
            <a:r>
              <a:rPr lang="es-ES" sz="1600" b="1" spc="58" dirty="0">
                <a:solidFill>
                  <a:srgbClr val="F52EA9"/>
                </a:solidFill>
                <a:latin typeface="Azonix" pitchFamily="50" charset="0"/>
              </a:rPr>
              <a:t>MAIN AREAS / SECTORS</a:t>
            </a:r>
            <a:endParaRPr lang="en-US" sz="1600" b="1" spc="58" dirty="0">
              <a:solidFill>
                <a:srgbClr val="F52EA9"/>
              </a:solidFill>
              <a:latin typeface="Azonix" pitchFamily="50" charset="0"/>
            </a:endParaRPr>
          </a:p>
          <a:p>
            <a:pPr marL="179151" indent="-1714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35006" algn="l"/>
              </a:tabLst>
            </a:pPr>
            <a:r>
              <a:rPr lang="en-US" sz="300" b="1" spc="58" dirty="0">
                <a:solidFill>
                  <a:srgbClr val="EB5C5D"/>
                </a:solidFill>
                <a:latin typeface="HK Grotesk Black" panose="00000A00000000000000" pitchFamily="50" charset="0"/>
                <a:cs typeface="Trebuchet MS"/>
              </a:rPr>
              <a:t>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>
                <a:latin typeface="Graphik Regular" panose="020B0503030202060203" pitchFamily="34" charset="0"/>
              </a:rPr>
              <a:t>New </a:t>
            </a:r>
            <a:r>
              <a:rPr lang="es-ES" sz="1100" b="1" spc="58" dirty="0" err="1">
                <a:latin typeface="Graphik Regular" panose="020B0503030202060203" pitchFamily="34" charset="0"/>
              </a:rPr>
              <a:t>foods</a:t>
            </a:r>
            <a:r>
              <a:rPr lang="es-ES" sz="1100" b="1" spc="58" dirty="0">
                <a:latin typeface="Graphik Regular" panose="020B0503030202060203" pitchFamily="34" charset="0"/>
              </a:rPr>
              <a:t> &amp; innovative </a:t>
            </a:r>
            <a:r>
              <a:rPr lang="es-ES" sz="1100" b="1" spc="58" dirty="0" err="1">
                <a:latin typeface="Graphik Regular" panose="020B0503030202060203" pitchFamily="34" charset="0"/>
              </a:rPr>
              <a:t>processes</a:t>
            </a:r>
            <a:r>
              <a:rPr lang="es-ES" sz="1100" b="1" spc="58" dirty="0">
                <a:latin typeface="Graphik Regular" panose="020B0503030202060203" pitchFamily="34" charset="0"/>
              </a:rPr>
              <a:t>: </a:t>
            </a:r>
            <a:r>
              <a:rPr lang="es-ES" sz="1100" spc="58" dirty="0" err="1">
                <a:latin typeface="Graphik Regular" panose="020B0503030202060203" pitchFamily="34" charset="0"/>
              </a:rPr>
              <a:t>Advanced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ingredients</a:t>
            </a:r>
            <a:r>
              <a:rPr lang="es-ES" sz="1100" spc="58" dirty="0">
                <a:latin typeface="Graphik Regular" panose="020B0503030202060203" pitchFamily="34" charset="0"/>
              </a:rPr>
              <a:t> and </a:t>
            </a:r>
            <a:r>
              <a:rPr lang="es-ES" sz="1100" spc="58" dirty="0" err="1">
                <a:latin typeface="Graphik Regular" panose="020B0503030202060203" pitchFamily="34" charset="0"/>
              </a:rPr>
              <a:t>products</a:t>
            </a:r>
            <a:r>
              <a:rPr lang="es-ES" sz="1100" spc="58" dirty="0">
                <a:latin typeface="Graphik Regular" panose="020B0503030202060203" pitchFamily="34" charset="0"/>
              </a:rPr>
              <a:t> (alternative </a:t>
            </a:r>
            <a:r>
              <a:rPr lang="es-ES" sz="1100" spc="58" dirty="0" err="1">
                <a:latin typeface="Graphik Regular" panose="020B0503030202060203" pitchFamily="34" charset="0"/>
              </a:rPr>
              <a:t>proteins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fermentation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nutraceuticals</a:t>
            </a:r>
            <a:r>
              <a:rPr lang="es-ES" sz="1100" spc="58" dirty="0">
                <a:latin typeface="Graphik Regular" panose="020B0503030202060203" pitchFamily="34" charset="0"/>
              </a:rPr>
              <a:t>), </a:t>
            </a:r>
            <a:r>
              <a:rPr lang="es-ES" sz="1100" spc="58" dirty="0" err="1">
                <a:latin typeface="Graphik Regular" panose="020B0503030202060203" pitchFamily="34" charset="0"/>
              </a:rPr>
              <a:t>healthy</a:t>
            </a:r>
            <a:r>
              <a:rPr lang="es-ES" sz="1100" spc="58" dirty="0">
                <a:latin typeface="Graphik Regular" panose="020B0503030202060203" pitchFamily="34" charset="0"/>
              </a:rPr>
              <a:t>/</a:t>
            </a:r>
            <a:r>
              <a:rPr lang="es-ES" sz="1100" spc="58" dirty="0" err="1">
                <a:latin typeface="Graphik Regular" panose="020B0503030202060203" pitchFamily="34" charset="0"/>
              </a:rPr>
              <a:t>personalized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foods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production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technologies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automation</a:t>
            </a:r>
            <a:r>
              <a:rPr lang="es-ES" sz="1100" spc="58" dirty="0">
                <a:latin typeface="Graphik Regular" panose="020B0503030202060203" pitchFamily="34" charset="0"/>
              </a:rPr>
              <a:t> and </a:t>
            </a:r>
            <a:r>
              <a:rPr lang="es-ES" sz="1100" spc="58" dirty="0" err="1">
                <a:latin typeface="Graphik Regular" panose="020B0503030202060203" pitchFamily="34" charset="0"/>
              </a:rPr>
              <a:t>applied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robotics</a:t>
            </a:r>
            <a:r>
              <a:rPr lang="es-ES" sz="1100" spc="58" dirty="0">
                <a:latin typeface="Graphik Regular" panose="020B0503030202060203" pitchFamily="34" charset="0"/>
              </a:rPr>
              <a:t>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 err="1">
                <a:latin typeface="Graphik Regular" panose="020B0503030202060203" pitchFamily="34" charset="0"/>
              </a:rPr>
              <a:t>Sustainability</a:t>
            </a:r>
            <a:r>
              <a:rPr lang="es-ES" sz="1100" b="1" spc="58" dirty="0">
                <a:latin typeface="Graphik Regular" panose="020B0503030202060203" pitchFamily="34" charset="0"/>
              </a:rPr>
              <a:t> &amp; circular </a:t>
            </a:r>
            <a:r>
              <a:rPr lang="es-ES" sz="1100" b="1" spc="58" dirty="0" err="1">
                <a:latin typeface="Graphik Regular" panose="020B0503030202060203" pitchFamily="34" charset="0"/>
              </a:rPr>
              <a:t>economy</a:t>
            </a:r>
            <a:r>
              <a:rPr lang="es-ES" sz="1100" b="1" spc="58" dirty="0">
                <a:latin typeface="Graphik Regular" panose="020B0503030202060203" pitchFamily="34" charset="0"/>
              </a:rPr>
              <a:t>: </a:t>
            </a:r>
            <a:r>
              <a:rPr lang="es-ES" sz="1100" spc="58" dirty="0" err="1">
                <a:latin typeface="Graphik Regular" panose="020B0503030202060203" pitchFamily="34" charset="0"/>
              </a:rPr>
              <a:t>Sustainable</a:t>
            </a:r>
            <a:r>
              <a:rPr lang="es-ES" sz="1100" spc="58" dirty="0">
                <a:latin typeface="Graphik Regular" panose="020B0503030202060203" pitchFamily="34" charset="0"/>
              </a:rPr>
              <a:t>/</a:t>
            </a:r>
            <a:r>
              <a:rPr lang="es-ES" sz="1100" spc="58" dirty="0" err="1">
                <a:latin typeface="Graphik Regular" panose="020B0503030202060203" pitchFamily="34" charset="0"/>
              </a:rPr>
              <a:t>smart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materials</a:t>
            </a:r>
            <a:r>
              <a:rPr lang="es-ES" sz="1100" spc="58" dirty="0">
                <a:latin typeface="Graphik Regular" panose="020B0503030202060203" pitchFamily="34" charset="0"/>
              </a:rPr>
              <a:t> and </a:t>
            </a:r>
            <a:r>
              <a:rPr lang="es-ES" sz="1100" spc="58" dirty="0" err="1">
                <a:latin typeface="Graphik Regular" panose="020B0503030202060203" pitchFamily="34" charset="0"/>
              </a:rPr>
              <a:t>packaging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traceability</a:t>
            </a:r>
            <a:r>
              <a:rPr lang="es-ES" sz="1100" spc="58" dirty="0">
                <a:latin typeface="Graphik Regular" panose="020B0503030202060203" pitchFamily="34" charset="0"/>
              </a:rPr>
              <a:t> and safety, </a:t>
            </a:r>
            <a:r>
              <a:rPr lang="es-ES" sz="1100" spc="58" dirty="0" err="1">
                <a:latin typeface="Graphik Regular" panose="020B0503030202060203" pitchFamily="34" charset="0"/>
              </a:rPr>
              <a:t>food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waste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reduction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reuse</a:t>
            </a:r>
            <a:r>
              <a:rPr lang="es-ES" sz="1100" spc="58" dirty="0">
                <a:latin typeface="Graphik Regular" panose="020B0503030202060203" pitchFamily="34" charset="0"/>
              </a:rPr>
              <a:t> and </a:t>
            </a:r>
            <a:r>
              <a:rPr lang="es-ES" sz="1100" spc="58" dirty="0" err="1">
                <a:latin typeface="Graphik Regular" panose="020B0503030202060203" pitchFamily="34" charset="0"/>
              </a:rPr>
              <a:t>shelf-life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improvement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responsible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logistics</a:t>
            </a:r>
            <a:r>
              <a:rPr lang="es-ES" sz="1100" spc="58" dirty="0">
                <a:latin typeface="Graphik Regular" panose="020B0503030202060203" pitchFamily="34" charset="0"/>
              </a:rPr>
              <a:t>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 err="1">
                <a:latin typeface="Graphik Regular" panose="020B0503030202060203" pitchFamily="34" charset="0"/>
              </a:rPr>
              <a:t>Culinary</a:t>
            </a:r>
            <a:r>
              <a:rPr lang="es-ES" sz="1100" b="1" spc="58" dirty="0">
                <a:latin typeface="Graphik Regular" panose="020B0503030202060203" pitchFamily="34" charset="0"/>
              </a:rPr>
              <a:t> </a:t>
            </a:r>
            <a:r>
              <a:rPr lang="es-ES" sz="1100" b="1" spc="58" dirty="0" err="1">
                <a:latin typeface="Graphik Regular" panose="020B0503030202060203" pitchFamily="34" charset="0"/>
              </a:rPr>
              <a:t>science</a:t>
            </a:r>
            <a:r>
              <a:rPr lang="es-ES" sz="1100" b="1" spc="58" dirty="0">
                <a:latin typeface="Graphik Regular" panose="020B0503030202060203" pitchFamily="34" charset="0"/>
              </a:rPr>
              <a:t> &amp; </a:t>
            </a:r>
            <a:r>
              <a:rPr lang="es-ES" sz="1100" b="1" spc="58" dirty="0" err="1">
                <a:latin typeface="Graphik Regular" panose="020B0503030202060203" pitchFamily="34" charset="0"/>
              </a:rPr>
              <a:t>experience</a:t>
            </a:r>
            <a:r>
              <a:rPr lang="es-ES" sz="1100" b="1" spc="58" dirty="0">
                <a:latin typeface="Graphik Regular" panose="020B0503030202060203" pitchFamily="34" charset="0"/>
              </a:rPr>
              <a:t>: </a:t>
            </a:r>
            <a:r>
              <a:rPr lang="es-ES" sz="1100" spc="58" dirty="0" err="1">
                <a:latin typeface="Graphik Regular" panose="020B0503030202060203" pitchFamily="34" charset="0"/>
              </a:rPr>
              <a:t>Sensory</a:t>
            </a:r>
            <a:r>
              <a:rPr lang="es-ES" sz="1100" spc="58" dirty="0">
                <a:latin typeface="Graphik Regular" panose="020B0503030202060203" pitchFamily="34" charset="0"/>
              </a:rPr>
              <a:t> and </a:t>
            </a:r>
            <a:r>
              <a:rPr lang="es-ES" sz="1100" spc="58" dirty="0" err="1">
                <a:latin typeface="Graphik Regular" panose="020B0503030202060203" pitchFamily="34" charset="0"/>
              </a:rPr>
              <a:t>culinary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sciences</a:t>
            </a:r>
            <a:r>
              <a:rPr lang="es-ES" sz="1100" spc="58" dirty="0">
                <a:latin typeface="Graphik Regular" panose="020B0503030202060203" pitchFamily="34" charset="0"/>
              </a:rPr>
              <a:t>, 3D </a:t>
            </a:r>
            <a:r>
              <a:rPr lang="es-ES" sz="1100" spc="58" dirty="0" err="1">
                <a:latin typeface="Graphik Regular" panose="020B0503030202060203" pitchFamily="34" charset="0"/>
              </a:rPr>
              <a:t>food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printing</a:t>
            </a:r>
            <a:r>
              <a:rPr lang="es-ES" sz="1100" spc="58" dirty="0">
                <a:latin typeface="Graphik Regular" panose="020B0503030202060203" pitchFamily="34" charset="0"/>
              </a:rPr>
              <a:t>, VR/AR </a:t>
            </a:r>
            <a:r>
              <a:rPr lang="es-ES" sz="1100" spc="58" dirty="0" err="1">
                <a:latin typeface="Graphik Regular" panose="020B0503030202060203" pitchFamily="34" charset="0"/>
              </a:rPr>
              <a:t>applied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to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gastronomy</a:t>
            </a:r>
            <a:r>
              <a:rPr lang="es-ES" sz="1100" spc="58" dirty="0">
                <a:latin typeface="Graphik Regular" panose="020B0503030202060203" pitchFamily="34" charset="0"/>
              </a:rPr>
              <a:t>, innovative </a:t>
            </a:r>
            <a:r>
              <a:rPr lang="es-ES" sz="1100" spc="58" dirty="0" err="1">
                <a:latin typeface="Graphik Regular" panose="020B0503030202060203" pitchFamily="34" charset="0"/>
              </a:rPr>
              <a:t>machinery</a:t>
            </a:r>
            <a:r>
              <a:rPr lang="es-ES" sz="1100" spc="58" dirty="0">
                <a:latin typeface="Graphik Regular" panose="020B0503030202060203" pitchFamily="34" charset="0"/>
              </a:rPr>
              <a:t> and </a:t>
            </a:r>
            <a:r>
              <a:rPr lang="es-ES" sz="1100" spc="58" dirty="0" err="1">
                <a:latin typeface="Graphik Regular" panose="020B0503030202060203" pitchFamily="34" charset="0"/>
              </a:rPr>
              <a:t>equipment</a:t>
            </a:r>
            <a:r>
              <a:rPr lang="es-ES" sz="1100" spc="58" dirty="0">
                <a:latin typeface="Graphik Regular" panose="020B0503030202060203" pitchFamily="34" charset="0"/>
              </a:rPr>
              <a:t>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>
                <a:latin typeface="Graphik Regular" panose="020B0503030202060203" pitchFamily="34" charset="0"/>
              </a:rPr>
              <a:t>Future </a:t>
            </a:r>
            <a:r>
              <a:rPr lang="es-ES" sz="1100" b="1" spc="58" dirty="0" err="1">
                <a:latin typeface="Graphik Regular" panose="020B0503030202060203" pitchFamily="34" charset="0"/>
              </a:rPr>
              <a:t>agriculture</a:t>
            </a:r>
            <a:r>
              <a:rPr lang="es-ES" sz="1100" b="1" spc="58" dirty="0">
                <a:latin typeface="Graphik Regular" panose="020B0503030202060203" pitchFamily="34" charset="0"/>
              </a:rPr>
              <a:t> &amp; </a:t>
            </a:r>
            <a:r>
              <a:rPr lang="es-ES" sz="1100" b="1" spc="58" dirty="0" err="1">
                <a:latin typeface="Graphik Regular" panose="020B0503030202060203" pitchFamily="34" charset="0"/>
              </a:rPr>
              <a:t>production</a:t>
            </a:r>
            <a:r>
              <a:rPr lang="es-ES" sz="1100" b="1" spc="58" dirty="0">
                <a:latin typeface="Graphik Regular" panose="020B0503030202060203" pitchFamily="34" charset="0"/>
              </a:rPr>
              <a:t>: </a:t>
            </a:r>
            <a:r>
              <a:rPr lang="es-ES" sz="1100" spc="58" dirty="0" err="1">
                <a:latin typeface="Graphik Regular" panose="020B0503030202060203" pitchFamily="34" charset="0"/>
              </a:rPr>
              <a:t>Indoor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farming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urban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agriculture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connected</a:t>
            </a:r>
            <a:r>
              <a:rPr lang="es-ES" sz="1100" spc="58" dirty="0">
                <a:latin typeface="Graphik Regular" panose="020B0503030202060203" pitchFamily="34" charset="0"/>
              </a:rPr>
              <a:t> and </a:t>
            </a:r>
            <a:r>
              <a:rPr lang="es-ES" sz="1100" spc="58" dirty="0" err="1">
                <a:latin typeface="Graphik Regular" panose="020B0503030202060203" pitchFamily="34" charset="0"/>
              </a:rPr>
              <a:t>intelligent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production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systems</a:t>
            </a:r>
            <a:r>
              <a:rPr lang="es-ES" sz="1100" spc="58" dirty="0">
                <a:latin typeface="Graphik Regular" panose="020B0503030202060203" pitchFamily="34" charset="0"/>
              </a:rPr>
              <a:t>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 err="1">
                <a:latin typeface="Graphik Regular" panose="020B0503030202060203" pitchFamily="34" charset="0"/>
              </a:rPr>
              <a:t>Distribution</a:t>
            </a:r>
            <a:r>
              <a:rPr lang="es-ES" sz="1100" b="1" spc="58" dirty="0">
                <a:latin typeface="Graphik Regular" panose="020B0503030202060203" pitchFamily="34" charset="0"/>
              </a:rPr>
              <a:t>, </a:t>
            </a:r>
            <a:r>
              <a:rPr lang="es-ES" sz="1100" b="1" spc="58" dirty="0" err="1">
                <a:latin typeface="Graphik Regular" panose="020B0503030202060203" pitchFamily="34" charset="0"/>
              </a:rPr>
              <a:t>delivery</a:t>
            </a:r>
            <a:r>
              <a:rPr lang="es-ES" sz="1100" b="1" spc="58" dirty="0">
                <a:latin typeface="Graphik Regular" panose="020B0503030202060203" pitchFamily="34" charset="0"/>
              </a:rPr>
              <a:t> &amp; digital </a:t>
            </a:r>
            <a:r>
              <a:rPr lang="es-ES" sz="1100" b="1" spc="58" dirty="0" err="1">
                <a:latin typeface="Graphik Regular" panose="020B0503030202060203" pitchFamily="34" charset="0"/>
              </a:rPr>
              <a:t>channels</a:t>
            </a:r>
            <a:r>
              <a:rPr lang="es-ES" sz="1100" b="1" spc="58" dirty="0">
                <a:latin typeface="Graphik Regular" panose="020B0503030202060203" pitchFamily="34" charset="0"/>
              </a:rPr>
              <a:t>: </a:t>
            </a:r>
            <a:r>
              <a:rPr lang="es-ES" sz="1100" spc="58" dirty="0" err="1">
                <a:latin typeface="Graphik Regular" panose="020B0503030202060203" pitchFamily="34" charset="0"/>
              </a:rPr>
              <a:t>Food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delivery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on-demand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models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logistics</a:t>
            </a:r>
            <a:r>
              <a:rPr lang="es-ES" sz="1100" spc="58" dirty="0">
                <a:latin typeface="Graphik Regular" panose="020B0503030202060203" pitchFamily="34" charset="0"/>
              </a:rPr>
              <a:t> and </a:t>
            </a:r>
            <a:r>
              <a:rPr lang="es-ES" sz="1100" spc="58" dirty="0" err="1">
                <a:latin typeface="Graphik Regular" panose="020B0503030202060203" pitchFamily="34" charset="0"/>
              </a:rPr>
              <a:t>traceability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solutions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mobile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platforms</a:t>
            </a:r>
            <a:r>
              <a:rPr lang="es-ES" sz="1100" spc="58" dirty="0">
                <a:latin typeface="Graphik Regular" panose="020B0503030202060203" pitchFamily="34" charset="0"/>
              </a:rPr>
              <a:t> (</a:t>
            </a:r>
            <a:r>
              <a:rPr lang="es-ES" sz="1100" spc="58" dirty="0" err="1">
                <a:latin typeface="Graphik Regular" panose="020B0503030202060203" pitchFamily="34" charset="0"/>
              </a:rPr>
              <a:t>ordering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reservations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payments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loyalty</a:t>
            </a:r>
            <a:r>
              <a:rPr lang="es-ES" sz="1100" spc="58" dirty="0">
                <a:latin typeface="Graphik Regular" panose="020B0503030202060203" pitchFamily="34" charset="0"/>
              </a:rPr>
              <a:t>).</a:t>
            </a:r>
          </a:p>
          <a:p>
            <a:pPr lvl="0"/>
            <a:endParaRPr lang="es-ES" sz="1100" b="1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1" spc="58" dirty="0">
                <a:latin typeface="Graphik Regular" panose="020B0503030202060203" pitchFamily="34" charset="0"/>
              </a:rPr>
              <a:t>Smart </a:t>
            </a:r>
            <a:r>
              <a:rPr lang="es-ES" sz="1100" b="1" spc="58" dirty="0" err="1">
                <a:latin typeface="Graphik Regular" panose="020B0503030202060203" pitchFamily="34" charset="0"/>
              </a:rPr>
              <a:t>hospitality</a:t>
            </a:r>
            <a:r>
              <a:rPr lang="es-ES" sz="1100" b="1" spc="58" dirty="0">
                <a:latin typeface="Graphik Regular" panose="020B0503030202060203" pitchFamily="34" charset="0"/>
              </a:rPr>
              <a:t> &amp; new </a:t>
            </a:r>
            <a:r>
              <a:rPr lang="es-ES" sz="1100" b="1" spc="58" dirty="0" err="1">
                <a:latin typeface="Graphik Regular" panose="020B0503030202060203" pitchFamily="34" charset="0"/>
              </a:rPr>
              <a:t>experiences</a:t>
            </a:r>
            <a:r>
              <a:rPr lang="es-ES" sz="1100" b="1" spc="58" dirty="0">
                <a:latin typeface="Graphik Regular" panose="020B0503030202060203" pitchFamily="34" charset="0"/>
              </a:rPr>
              <a:t>: </a:t>
            </a:r>
            <a:r>
              <a:rPr lang="es-ES" sz="1100" spc="58" dirty="0">
                <a:latin typeface="Graphik Regular" panose="020B0503030202060203" pitchFamily="34" charset="0"/>
              </a:rPr>
              <a:t>Smart restaurants (</a:t>
            </a:r>
            <a:r>
              <a:rPr lang="es-ES" sz="1100" spc="58" dirty="0" err="1">
                <a:latin typeface="Graphik Regular" panose="020B0503030202060203" pitchFamily="34" charset="0"/>
              </a:rPr>
              <a:t>management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operations</a:t>
            </a:r>
            <a:r>
              <a:rPr lang="es-ES" sz="1100" spc="58" dirty="0">
                <a:latin typeface="Graphik Regular" panose="020B0503030202060203" pitchFamily="34" charset="0"/>
              </a:rPr>
              <a:t>, data, </a:t>
            </a:r>
            <a:r>
              <a:rPr lang="es-ES" sz="1100" spc="58" dirty="0" err="1">
                <a:latin typeface="Graphik Regular" panose="020B0503030202060203" pitchFamily="34" charset="0"/>
              </a:rPr>
              <a:t>energy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efficiency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trained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teams</a:t>
            </a:r>
            <a:r>
              <a:rPr lang="es-ES" sz="1100" spc="58" dirty="0">
                <a:latin typeface="Graphik Regular" panose="020B0503030202060203" pitchFamily="34" charset="0"/>
              </a:rPr>
              <a:t>), </a:t>
            </a:r>
            <a:r>
              <a:rPr lang="es-ES" sz="1100" spc="58" dirty="0" err="1">
                <a:latin typeface="Graphik Regular" panose="020B0503030202060203" pitchFamily="34" charset="0"/>
              </a:rPr>
              <a:t>personalized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customer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experiences</a:t>
            </a:r>
            <a:r>
              <a:rPr lang="es-ES" sz="1100" spc="58" dirty="0">
                <a:latin typeface="Graphik Regular" panose="020B0503030202060203" pitchFamily="34" charset="0"/>
              </a:rPr>
              <a:t>, innovative </a:t>
            </a:r>
            <a:r>
              <a:rPr lang="es-ES" sz="1100" spc="58" dirty="0" err="1">
                <a:latin typeface="Graphik Regular" panose="020B0503030202060203" pitchFamily="34" charset="0"/>
              </a:rPr>
              <a:t>gastronomic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tourism</a:t>
            </a:r>
            <a:r>
              <a:rPr lang="es-ES" sz="1100" spc="58" dirty="0">
                <a:latin typeface="Graphik Regular" panose="020B0503030202060203" pitchFamily="34" charset="0"/>
              </a:rPr>
              <a:t>.</a:t>
            </a: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D73D9355-B408-0AF3-0B42-3522B3709161}"/>
              </a:ext>
            </a:extLst>
          </p:cNvPr>
          <p:cNvSpPr txBox="1"/>
          <p:nvPr/>
        </p:nvSpPr>
        <p:spPr>
          <a:xfrm>
            <a:off x="6069012" y="722311"/>
            <a:ext cx="5563316" cy="4701632"/>
          </a:xfrm>
          <a:prstGeom prst="rect">
            <a:avLst/>
          </a:prstGeom>
        </p:spPr>
        <p:txBody>
          <a:bodyPr vert="horz" wrap="square" lIns="0" tIns="231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92" dirty="0">
              <a:latin typeface="Graphik Regular" panose="020B0503030202060203" pitchFamily="34" charset="0"/>
              <a:cs typeface="Microsoft Sans Serif"/>
            </a:endParaRPr>
          </a:p>
          <a:p>
            <a:pPr>
              <a:lnSpc>
                <a:spcPct val="100000"/>
              </a:lnSpc>
            </a:pPr>
            <a:endParaRPr lang="es-ES" sz="1395" dirty="0">
              <a:latin typeface="Graphik Regular" panose="020B0503030202060203" pitchFamily="34" charset="0"/>
              <a:cs typeface="Microsoft Sans Serif"/>
            </a:endParaRPr>
          </a:p>
          <a:p>
            <a:pPr marL="7701">
              <a:lnSpc>
                <a:spcPct val="150000"/>
              </a:lnSpc>
              <a:tabLst>
                <a:tab pos="335006" algn="l"/>
              </a:tabLst>
            </a:pPr>
            <a:r>
              <a:rPr lang="en-US" sz="1600" b="1" spc="58" dirty="0">
                <a:solidFill>
                  <a:srgbClr val="F52EA9"/>
                </a:solidFill>
                <a:latin typeface="Azonix" pitchFamily="50" charset="0"/>
                <a:cs typeface="Trebuchet MS"/>
              </a:rPr>
              <a:t>3. WHO CAN PARTICIPATE?</a:t>
            </a:r>
          </a:p>
          <a:p>
            <a:pPr marL="179151" indent="-1714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35006" algn="l"/>
              </a:tabLst>
            </a:pPr>
            <a:r>
              <a:rPr lang="en-US" sz="300" b="1" spc="58" dirty="0">
                <a:solidFill>
                  <a:srgbClr val="EB5C5D"/>
                </a:solidFill>
                <a:latin typeface="HK Grotesk Black" panose="00000A00000000000000" pitchFamily="50" charset="0"/>
                <a:cs typeface="Trebuchet MS"/>
              </a:rPr>
              <a:t> </a:t>
            </a:r>
          </a:p>
          <a:p>
            <a:r>
              <a:rPr lang="es-ES" sz="1100" b="1" spc="58" dirty="0">
                <a:latin typeface="Graphik Regular" panose="020B0503030202060203" pitchFamily="34" charset="0"/>
              </a:rPr>
              <a:t>Startups, </a:t>
            </a:r>
            <a:r>
              <a:rPr lang="es-ES" sz="1100" b="1" spc="58" dirty="0" err="1">
                <a:latin typeface="Graphik Regular" panose="020B0503030202060203" pitchFamily="34" charset="0"/>
              </a:rPr>
              <a:t>entrepreneurs</a:t>
            </a:r>
            <a:r>
              <a:rPr lang="es-ES" sz="1100" b="1" spc="58" dirty="0">
                <a:latin typeface="Graphik Regular" panose="020B0503030202060203" pitchFamily="34" charset="0"/>
              </a:rPr>
              <a:t> and </a:t>
            </a:r>
            <a:r>
              <a:rPr lang="es-ES" sz="1100" b="1" spc="58" dirty="0" err="1">
                <a:latin typeface="Graphik Regular" panose="020B0503030202060203" pitchFamily="34" charset="0"/>
              </a:rPr>
              <a:t>Technology</a:t>
            </a:r>
            <a:r>
              <a:rPr lang="es-ES" sz="1100" b="1" spc="58" dirty="0">
                <a:latin typeface="Graphik Regular" panose="020B0503030202060203" pitchFamily="34" charset="0"/>
              </a:rPr>
              <a:t> Centers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with</a:t>
            </a:r>
            <a:r>
              <a:rPr lang="es-ES" sz="1100" spc="58" dirty="0">
                <a:latin typeface="Graphik Regular" panose="020B0503030202060203" pitchFamily="34" charset="0"/>
              </a:rPr>
              <a:t> innovative </a:t>
            </a:r>
            <a:r>
              <a:rPr lang="es-ES" sz="1100" spc="58" dirty="0" err="1">
                <a:latin typeface="Graphik Regular" panose="020B0503030202060203" pitchFamily="34" charset="0"/>
              </a:rPr>
              <a:t>solutions</a:t>
            </a:r>
            <a:r>
              <a:rPr lang="es-ES" sz="1100" spc="58" dirty="0">
                <a:latin typeface="Graphik Regular" panose="020B0503030202060203" pitchFamily="34" charset="0"/>
              </a:rPr>
              <a:t> in </a:t>
            </a:r>
            <a:r>
              <a:rPr lang="es-ES" sz="1100" spc="58" dirty="0" err="1">
                <a:latin typeface="Graphik Regular" panose="020B0503030202060203" pitchFamily="34" charset="0"/>
              </a:rPr>
              <a:t>any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of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the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mentioned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areas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or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technologies</a:t>
            </a:r>
            <a:r>
              <a:rPr lang="es-ES" sz="1100" spc="58" dirty="0">
                <a:latin typeface="Graphik Regular" panose="020B0503030202060203" pitchFamily="34" charset="0"/>
              </a:rPr>
              <a:t> are </a:t>
            </a:r>
            <a:r>
              <a:rPr lang="es-ES" sz="1100" spc="58" dirty="0" err="1">
                <a:latin typeface="Graphik Regular" panose="020B0503030202060203" pitchFamily="34" charset="0"/>
              </a:rPr>
              <a:t>welcome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to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apply</a:t>
            </a:r>
            <a:r>
              <a:rPr lang="es-ES" sz="1100" spc="58" dirty="0">
                <a:latin typeface="Graphik Regular" panose="020B0503030202060203" pitchFamily="34" charset="0"/>
              </a:rPr>
              <a:t>.</a:t>
            </a:r>
            <a:br>
              <a:rPr lang="es-ES" sz="1100" spc="58" dirty="0">
                <a:latin typeface="Graphik Regular" panose="020B0503030202060203" pitchFamily="34" charset="0"/>
              </a:rPr>
            </a:br>
            <a:br>
              <a:rPr lang="es-ES" sz="1100" spc="58" dirty="0">
                <a:latin typeface="Graphik Regular" panose="020B0503030202060203" pitchFamily="34" charset="0"/>
              </a:rPr>
            </a:br>
            <a:r>
              <a:rPr lang="es-ES" sz="1100" spc="58" dirty="0">
                <a:latin typeface="Graphik Regular" panose="020B0503030202060203" pitchFamily="34" charset="0"/>
              </a:rPr>
              <a:t>The </a:t>
            </a:r>
            <a:r>
              <a:rPr lang="es-ES" sz="1100" b="1" spc="58" dirty="0">
                <a:latin typeface="Graphik Regular" panose="020B0503030202060203" pitchFamily="34" charset="0"/>
              </a:rPr>
              <a:t>top 5 </a:t>
            </a:r>
            <a:r>
              <a:rPr lang="es-ES" sz="1100" b="1" spc="58" dirty="0" err="1">
                <a:latin typeface="Graphik Regular" panose="020B0503030202060203" pitchFamily="34" charset="0"/>
              </a:rPr>
              <a:t>applications</a:t>
            </a:r>
            <a:r>
              <a:rPr lang="es-ES" sz="1100" b="1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will</a:t>
            </a:r>
            <a:r>
              <a:rPr lang="es-ES" sz="1100" spc="58" dirty="0">
                <a:latin typeface="Graphik Regular" panose="020B0503030202060203" pitchFamily="34" charset="0"/>
              </a:rPr>
              <a:t> be </a:t>
            </a:r>
            <a:r>
              <a:rPr lang="es-ES" sz="1100" spc="58" dirty="0" err="1">
                <a:latin typeface="Graphik Regular" panose="020B0503030202060203" pitchFamily="34" charset="0"/>
              </a:rPr>
              <a:t>selected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to</a:t>
            </a:r>
            <a:r>
              <a:rPr lang="es-ES" sz="1100" spc="58" dirty="0">
                <a:latin typeface="Graphik Regular" panose="020B0503030202060203" pitchFamily="34" charset="0"/>
              </a:rPr>
              <a:t> pitch </a:t>
            </a:r>
            <a:r>
              <a:rPr lang="es-ES" sz="1100" spc="58" dirty="0" err="1">
                <a:latin typeface="Graphik Regular" panose="020B0503030202060203" pitchFamily="34" charset="0"/>
              </a:rPr>
              <a:t>on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b="1" spc="58" dirty="0">
                <a:latin typeface="Graphik Regular" panose="020B0503030202060203" pitchFamily="34" charset="0"/>
              </a:rPr>
              <a:t>17 </a:t>
            </a:r>
            <a:r>
              <a:rPr lang="es-ES" sz="1100" b="1" spc="58" dirty="0" err="1">
                <a:latin typeface="Graphik Regular" panose="020B0503030202060203" pitchFamily="34" charset="0"/>
              </a:rPr>
              <a:t>February</a:t>
            </a:r>
            <a:r>
              <a:rPr lang="es-ES" sz="1100" b="1" spc="58" dirty="0">
                <a:latin typeface="Graphik Regular" panose="020B0503030202060203" pitchFamily="34" charset="0"/>
              </a:rPr>
              <a:t> 2026 </a:t>
            </a:r>
            <a:r>
              <a:rPr lang="es-ES" sz="1100" spc="58" dirty="0">
                <a:latin typeface="Graphik Regular" panose="020B0503030202060203" pitchFamily="34" charset="0"/>
              </a:rPr>
              <a:t>in Madrid.</a:t>
            </a:r>
          </a:p>
          <a:p>
            <a:endParaRPr lang="es-ES" sz="1100" spc="58" dirty="0">
              <a:latin typeface="Graphik Regular" panose="020B0503030202060203" pitchFamily="34" charset="0"/>
            </a:endParaRPr>
          </a:p>
          <a:p>
            <a:r>
              <a:rPr lang="en-US" sz="1600" b="1" spc="58" dirty="0">
                <a:solidFill>
                  <a:srgbClr val="F52EA9"/>
                </a:solidFill>
                <a:latin typeface="Azonix" pitchFamily="50" charset="0"/>
              </a:rPr>
              <a:t>4. ¿CÓMO PARTICIPAR?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spc="58" dirty="0">
              <a:solidFill>
                <a:srgbClr val="F52EA9"/>
              </a:solidFill>
              <a:latin typeface="Azonix" pitchFamily="50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spc="58" dirty="0" err="1">
                <a:latin typeface="Graphik Regular" panose="020B0503030202060203" pitchFamily="34" charset="0"/>
              </a:rPr>
              <a:t>All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projects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must</a:t>
            </a:r>
            <a:r>
              <a:rPr lang="es-ES" sz="1100" spc="58" dirty="0">
                <a:latin typeface="Graphik Regular" panose="020B0503030202060203" pitchFamily="34" charset="0"/>
              </a:rPr>
              <a:t> be </a:t>
            </a:r>
            <a:r>
              <a:rPr lang="es-ES" sz="1100" spc="58" dirty="0" err="1">
                <a:latin typeface="Graphik Regular" panose="020B0503030202060203" pitchFamily="34" charset="0"/>
              </a:rPr>
              <a:t>submitted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through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the</a:t>
            </a:r>
            <a:r>
              <a:rPr lang="es-ES" sz="1100" spc="58" dirty="0">
                <a:latin typeface="Graphik Regular" panose="020B0503030202060203" pitchFamily="34" charset="0"/>
              </a:rPr>
              <a:t> online </a:t>
            </a:r>
            <a:r>
              <a:rPr lang="es-ES" sz="1100" spc="58" dirty="0" err="1">
                <a:latin typeface="Graphik Regular" panose="020B0503030202060203" pitchFamily="34" charset="0"/>
              </a:rPr>
              <a:t>application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form</a:t>
            </a:r>
            <a:r>
              <a:rPr lang="es-ES" sz="1100" spc="58" dirty="0">
                <a:latin typeface="Graphik Regular" panose="020B0503030202060203" pitchFamily="34" charset="0"/>
              </a:rPr>
              <a:t>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spc="58" dirty="0">
                <a:latin typeface="Graphik Regular" panose="020B0503030202060203" pitchFamily="34" charset="0"/>
              </a:rPr>
              <a:t>After </a:t>
            </a:r>
            <a:r>
              <a:rPr lang="es-ES" sz="1100" spc="58" dirty="0" err="1">
                <a:latin typeface="Graphik Regular" panose="020B0503030202060203" pitchFamily="34" charset="0"/>
              </a:rPr>
              <a:t>submission</a:t>
            </a:r>
            <a:r>
              <a:rPr lang="es-ES" sz="1100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organizers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will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check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that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the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application</a:t>
            </a:r>
            <a:r>
              <a:rPr lang="es-ES" sz="1100" spc="58" dirty="0">
                <a:latin typeface="Graphik Regular" panose="020B0503030202060203" pitchFamily="34" charset="0"/>
              </a:rPr>
              <a:t> has </a:t>
            </a:r>
            <a:r>
              <a:rPr lang="es-ES" sz="1100" spc="58" dirty="0" err="1">
                <a:latin typeface="Graphik Regular" panose="020B0503030202060203" pitchFamily="34" charset="0"/>
              </a:rPr>
              <a:t>been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correctly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received</a:t>
            </a:r>
            <a:r>
              <a:rPr lang="es-ES" sz="1100" spc="58" dirty="0">
                <a:latin typeface="Graphik Regular" panose="020B0503030202060203" pitchFamily="34" charset="0"/>
              </a:rPr>
              <a:t> and </a:t>
            </a:r>
            <a:r>
              <a:rPr lang="es-ES" sz="1100" spc="58" dirty="0" err="1">
                <a:latin typeface="Graphik Regular" panose="020B0503030202060203" pitchFamily="34" charset="0"/>
              </a:rPr>
              <a:t>meets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the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requirements</a:t>
            </a:r>
            <a:r>
              <a:rPr lang="es-ES" sz="1100" spc="58" dirty="0">
                <a:latin typeface="Graphik Regular" panose="020B0503030202060203" pitchFamily="34" charset="0"/>
              </a:rPr>
              <a:t>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spc="58" dirty="0">
                <a:latin typeface="Graphik Regular" panose="020B0503030202060203" pitchFamily="34" charset="0"/>
              </a:rPr>
              <a:t>The Expert </a:t>
            </a:r>
            <a:r>
              <a:rPr lang="es-ES" sz="1100" spc="58" dirty="0" err="1">
                <a:latin typeface="Graphik Regular" panose="020B0503030202060203" pitchFamily="34" charset="0"/>
              </a:rPr>
              <a:t>Committee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will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evaluate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all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proposals</a:t>
            </a:r>
            <a:r>
              <a:rPr lang="es-ES" sz="1100" spc="58" dirty="0">
                <a:latin typeface="Graphik Regular" panose="020B0503030202060203" pitchFamily="34" charset="0"/>
              </a:rPr>
              <a:t> and </a:t>
            </a:r>
            <a:r>
              <a:rPr lang="es-ES" sz="1100" spc="58" dirty="0" err="1">
                <a:latin typeface="Graphik Regular" panose="020B0503030202060203" pitchFamily="34" charset="0"/>
              </a:rPr>
              <a:t>select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those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that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qualify</a:t>
            </a:r>
            <a:r>
              <a:rPr lang="es-ES" sz="1100" spc="58" dirty="0">
                <a:latin typeface="Graphik Regular" panose="020B0503030202060203" pitchFamily="34" charset="0"/>
              </a:rPr>
              <a:t>.</a:t>
            </a:r>
          </a:p>
          <a:p>
            <a:pPr lvl="0"/>
            <a:endParaRPr lang="es-ES" sz="1100" spc="58" dirty="0">
              <a:latin typeface="Graphik Regular" panose="020B050303020206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spc="58" dirty="0" err="1">
                <a:latin typeface="Graphik Regular" panose="020B0503030202060203" pitchFamily="34" charset="0"/>
              </a:rPr>
              <a:t>Only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selected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projects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will</a:t>
            </a:r>
            <a:r>
              <a:rPr lang="es-ES" sz="1100" spc="58" dirty="0">
                <a:latin typeface="Graphik Regular" panose="020B0503030202060203" pitchFamily="34" charset="0"/>
              </a:rPr>
              <a:t> be </a:t>
            </a:r>
            <a:r>
              <a:rPr lang="es-ES" sz="1100" spc="58" dirty="0" err="1">
                <a:latin typeface="Graphik Regular" panose="020B0503030202060203" pitchFamily="34" charset="0"/>
              </a:rPr>
              <a:t>able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to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participate</a:t>
            </a:r>
            <a:r>
              <a:rPr lang="es-ES" sz="1100" spc="58" dirty="0">
                <a:latin typeface="Graphik Regular" panose="020B0503030202060203" pitchFamily="34" charset="0"/>
              </a:rPr>
              <a:t> in </a:t>
            </a:r>
            <a:r>
              <a:rPr lang="es-ES" sz="1100" spc="58" dirty="0" err="1">
                <a:latin typeface="Graphik Regular" panose="020B0503030202060203" pitchFamily="34" charset="0"/>
              </a:rPr>
              <a:t>the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b="1" spc="58" dirty="0">
                <a:latin typeface="Graphik Regular" panose="020B0503030202060203" pitchFamily="34" charset="0"/>
              </a:rPr>
              <a:t>Future </a:t>
            </a:r>
            <a:r>
              <a:rPr lang="es-ES" sz="1100" b="1" spc="58" dirty="0" err="1">
                <a:latin typeface="Graphik Regular" panose="020B0503030202060203" pitchFamily="34" charset="0"/>
              </a:rPr>
              <a:t>Gastronomy</a:t>
            </a:r>
            <a:r>
              <a:rPr lang="es-ES" sz="1100" b="1" spc="58" dirty="0">
                <a:latin typeface="Graphik Regular" panose="020B0503030202060203" pitchFamily="34" charset="0"/>
              </a:rPr>
              <a:t> Startup </a:t>
            </a:r>
            <a:r>
              <a:rPr lang="es-ES" sz="1100" b="1" spc="58" dirty="0" err="1">
                <a:latin typeface="Graphik Regular" panose="020B0503030202060203" pitchFamily="34" charset="0"/>
              </a:rPr>
              <a:t>Forum</a:t>
            </a:r>
            <a:r>
              <a:rPr lang="es-ES" sz="1100" b="1" spc="58" dirty="0">
                <a:latin typeface="Graphik Regular" panose="020B0503030202060203" pitchFamily="34" charset="0"/>
              </a:rPr>
              <a:t> – </a:t>
            </a:r>
            <a:r>
              <a:rPr lang="es-ES" sz="1100" b="1" spc="58" dirty="0" err="1">
                <a:latin typeface="Graphik Regular" panose="020B0503030202060203" pitchFamily="34" charset="0"/>
              </a:rPr>
              <a:t>by</a:t>
            </a:r>
            <a:r>
              <a:rPr lang="es-ES" sz="1100" b="1" spc="58" dirty="0">
                <a:latin typeface="Graphik Regular" panose="020B0503030202060203" pitchFamily="34" charset="0"/>
              </a:rPr>
              <a:t> </a:t>
            </a:r>
            <a:r>
              <a:rPr lang="es-ES" sz="1100" b="1" spc="58" dirty="0" err="1">
                <a:latin typeface="Graphik Regular" panose="020B0503030202060203" pitchFamily="34" charset="0"/>
              </a:rPr>
              <a:t>GOe</a:t>
            </a:r>
            <a:r>
              <a:rPr lang="es-ES" sz="1100" b="1" spc="58" dirty="0">
                <a:latin typeface="Graphik Regular" panose="020B0503030202060203" pitchFamily="34" charset="0"/>
              </a:rPr>
              <a:t> </a:t>
            </a:r>
            <a:r>
              <a:rPr lang="es-ES" sz="1100" b="1" spc="58" dirty="0" err="1">
                <a:latin typeface="Graphik Regular" panose="020B0503030202060203" pitchFamily="34" charset="0"/>
              </a:rPr>
              <a:t>Gastronomy</a:t>
            </a:r>
            <a:r>
              <a:rPr lang="es-ES" sz="1100" b="1" spc="58" dirty="0">
                <a:latin typeface="Graphik Regular" panose="020B0503030202060203" pitchFamily="34" charset="0"/>
              </a:rPr>
              <a:t> Open </a:t>
            </a:r>
            <a:r>
              <a:rPr lang="es-ES" sz="1100" b="1" spc="58" dirty="0" err="1">
                <a:latin typeface="Graphik Regular" panose="020B0503030202060203" pitchFamily="34" charset="0"/>
              </a:rPr>
              <a:t>Ecosystem</a:t>
            </a:r>
            <a:r>
              <a:rPr lang="es-ES" sz="1100" b="1" spc="58" dirty="0">
                <a:latin typeface="Graphik Regular" panose="020B0503030202060203" pitchFamily="34" charset="0"/>
              </a:rPr>
              <a:t>, </a:t>
            </a:r>
            <a:r>
              <a:rPr lang="es-ES" sz="1100" spc="58" dirty="0" err="1">
                <a:latin typeface="Graphik Regular" panose="020B0503030202060203" pitchFamily="34" charset="0"/>
              </a:rPr>
              <a:t>held</a:t>
            </a:r>
            <a:r>
              <a:rPr lang="es-ES" sz="1100" spc="58" dirty="0">
                <a:latin typeface="Graphik Regular" panose="020B0503030202060203" pitchFamily="34" charset="0"/>
              </a:rPr>
              <a:t> </a:t>
            </a:r>
            <a:r>
              <a:rPr lang="es-ES" sz="1100" spc="58" dirty="0" err="1">
                <a:latin typeface="Graphik Regular" panose="020B0503030202060203" pitchFamily="34" charset="0"/>
              </a:rPr>
              <a:t>within</a:t>
            </a:r>
            <a:r>
              <a:rPr lang="es-ES" sz="1100" spc="58" dirty="0">
                <a:latin typeface="Graphik Regular" panose="020B0503030202060203" pitchFamily="34" charset="0"/>
              </a:rPr>
              <a:t> HIP 2026 at IFEMA </a:t>
            </a:r>
            <a:r>
              <a:rPr lang="es-ES" sz="1100" spc="58" dirty="0" err="1">
                <a:latin typeface="Graphik Regular" panose="020B0503030202060203" pitchFamily="34" charset="0"/>
              </a:rPr>
              <a:t>from</a:t>
            </a:r>
            <a:r>
              <a:rPr lang="es-ES" sz="1100" spc="58" dirty="0">
                <a:latin typeface="Graphik Regular" panose="020B0503030202060203" pitchFamily="34" charset="0"/>
              </a:rPr>
              <a:t> 16–18 </a:t>
            </a:r>
            <a:r>
              <a:rPr lang="es-ES" sz="1100" spc="58" dirty="0" err="1">
                <a:latin typeface="Graphik Regular" panose="020B0503030202060203" pitchFamily="34" charset="0"/>
              </a:rPr>
              <a:t>February</a:t>
            </a:r>
            <a:r>
              <a:rPr lang="es-ES" sz="1100" spc="58" dirty="0">
                <a:latin typeface="Graphik Regular" panose="020B0503030202060203" pitchFamily="34" charset="0"/>
              </a:rPr>
              <a:t>.</a:t>
            </a:r>
          </a:p>
          <a:p>
            <a:endParaRPr lang="en-US" sz="1100" spc="58" dirty="0">
              <a:latin typeface="Graphik Regular" panose="020B0503030202060203" pitchFamily="34" charset="0"/>
            </a:endParaRPr>
          </a:p>
          <a:p>
            <a:endParaRPr lang="es-ES" sz="1100" spc="58" dirty="0">
              <a:latin typeface="Graphik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4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A4131C-3E39-F1AB-CB89-6933A96467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52D723-720D-6543-9DEA-98D204CA7059}"/>
              </a:ext>
            </a:extLst>
          </p:cNvPr>
          <p:cNvSpPr/>
          <p:nvPr/>
        </p:nvSpPr>
        <p:spPr>
          <a:xfrm>
            <a:off x="190832" y="876300"/>
            <a:ext cx="11797967" cy="535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61823-2BA5-4ED6-D73E-EEE1AFAFB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777" y="41470"/>
            <a:ext cx="2114075" cy="79336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21C9D-0DA4-F4EC-DCA8-CB897D79AC6D}"/>
              </a:ext>
            </a:extLst>
          </p:cNvPr>
          <p:cNvSpPr txBox="1"/>
          <p:nvPr/>
        </p:nvSpPr>
        <p:spPr>
          <a:xfrm>
            <a:off x="4359040" y="6375176"/>
            <a:ext cx="206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#</a:t>
            </a:r>
            <a:r>
              <a:rPr lang="tr-TR" sz="1600" b="1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HIP2026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C9F316-DD5A-50AF-10C5-40F8D44FED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60" y="6375176"/>
            <a:ext cx="1370336" cy="338554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6D9717B3-73DC-4CBF-A992-956CA4DB1CB0}"/>
              </a:ext>
            </a:extLst>
          </p:cNvPr>
          <p:cNvSpPr txBox="1">
            <a:spLocks/>
          </p:cNvSpPr>
          <p:nvPr/>
        </p:nvSpPr>
        <p:spPr>
          <a:xfrm>
            <a:off x="489050" y="1147064"/>
            <a:ext cx="5588697" cy="40004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r>
              <a:rPr lang="es-ES" sz="1600" spc="58" dirty="0">
                <a:solidFill>
                  <a:srgbClr val="F52EA9"/>
                </a:solidFill>
                <a:latin typeface="Azonix" pitchFamily="50" charset="0"/>
                <a:ea typeface="+mn-ea"/>
                <a:cs typeface="+mn-cs"/>
              </a:rPr>
              <a:t>5. SELECTION CRITERIA</a:t>
            </a:r>
          </a:p>
          <a:p>
            <a:pPr marL="12700">
              <a:spcBef>
                <a:spcPts val="135"/>
              </a:spcBef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The Expert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Committee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—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made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up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of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collaborators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and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specialists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from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GOe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–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Gastronomy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Open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Ecosystem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and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Basque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Culinary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Center—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will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assess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proposals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based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on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Ability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to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address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challenges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in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Gastronomy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, HORECA and future societal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needs</a:t>
            </a: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Technological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component</a:t>
            </a: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Scalable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,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sustainable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and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international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potential</a:t>
            </a: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Seed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or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early-stage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(Series A) startups</a:t>
            </a: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Validated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or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tested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MVP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or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Minimum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Viable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Product</a:t>
            </a: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B2B, B2C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or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B2B2C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solutions</a:t>
            </a:r>
            <a:b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</a:b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Innovative and disruptive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value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(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product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/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service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,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processes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,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business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model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...)</a:t>
            </a:r>
          </a:p>
          <a:p>
            <a:pPr lvl="0"/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Founding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team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commitment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and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leadership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potential</a:t>
            </a:r>
            <a:b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</a:b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Sustainability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in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the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value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proposition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and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business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model</a:t>
            </a: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A37BFD59-5095-2ADA-E7A3-57E4F951D11A}"/>
              </a:ext>
            </a:extLst>
          </p:cNvPr>
          <p:cNvSpPr txBox="1">
            <a:spLocks/>
          </p:cNvSpPr>
          <p:nvPr/>
        </p:nvSpPr>
        <p:spPr>
          <a:xfrm>
            <a:off x="6195527" y="1147063"/>
            <a:ext cx="5470917" cy="298479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r>
              <a:rPr lang="es-ES" sz="1600" spc="58" dirty="0">
                <a:solidFill>
                  <a:srgbClr val="F52EA9"/>
                </a:solidFill>
                <a:latin typeface="Azonix" pitchFamily="50" charset="0"/>
                <a:ea typeface="+mn-ea"/>
                <a:cs typeface="+mn-cs"/>
              </a:rPr>
              <a:t>6. BENEFITS</a:t>
            </a:r>
          </a:p>
          <a:p>
            <a:pPr marL="12700">
              <a:spcBef>
                <a:spcPts val="135"/>
              </a:spcBef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Participating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in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the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Future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Gastronomy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Startup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Forum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offers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the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opportunity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to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:</a:t>
            </a:r>
          </a:p>
          <a:p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Showcase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your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company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,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product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or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service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in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an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elevator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-pitch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format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(in English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or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Spanish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) in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front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of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an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international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audience</a:t>
            </a: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lvl="0"/>
            <a:b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</a:b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Connect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with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the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global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innovation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ecosystem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shaping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the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future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of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gastronomy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and Hospitality</a:t>
            </a:r>
          </a:p>
          <a:p>
            <a:pPr lvl="0"/>
            <a:b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</a:b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Find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partners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to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develop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and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scale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your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Project</a:t>
            </a:r>
          </a:p>
          <a:p>
            <a:pPr lvl="0"/>
            <a:b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</a:b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Be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considered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for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the</a:t>
            </a:r>
            <a:r>
              <a:rPr lang="es-ES" sz="1100" b="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Horeca</a:t>
            </a:r>
            <a:r>
              <a:rPr lang="es-ES" sz="110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New Business </a:t>
            </a:r>
            <a:r>
              <a:rPr lang="es-ES" sz="110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Models</a:t>
            </a:r>
            <a:r>
              <a:rPr lang="es-ES" sz="110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</a:t>
            </a:r>
            <a:r>
              <a:rPr lang="es-ES" sz="1100" spc="58" dirty="0" err="1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Awards</a:t>
            </a:r>
            <a:r>
              <a:rPr lang="es-ES" sz="1100" spc="58" dirty="0">
                <a:solidFill>
                  <a:schemeClr val="tx1"/>
                </a:solidFill>
                <a:latin typeface="Graphik Regular" panose="020B0503030202060203" pitchFamily="34" charset="0"/>
                <a:ea typeface="+mn-ea"/>
                <a:cs typeface="+mn-cs"/>
              </a:rPr>
              <a:t> 2026</a:t>
            </a:r>
          </a:p>
        </p:txBody>
      </p:sp>
      <p:pic>
        <p:nvPicPr>
          <p:cNvPr id="6" name="Imagen 5" descr="Un grupo de personas posando para la cámara delante de un cartel&#10;&#10;El contenido generado por IA puede ser incorrecto.">
            <a:extLst>
              <a:ext uri="{FF2B5EF4-FFF2-40B4-BE49-F238E27FC236}">
                <a16:creationId xmlns:a16="http://schemas.microsoft.com/office/drawing/2014/main" id="{6786C422-B229-8F79-D256-D671B81709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011"/>
          <a:stretch>
            <a:fillRect/>
          </a:stretch>
        </p:blipFill>
        <p:spPr>
          <a:xfrm>
            <a:off x="6606077" y="4299937"/>
            <a:ext cx="4049486" cy="17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5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A4131C-3E39-F1AB-CB89-6933A96467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52D723-720D-6543-9DEA-98D204CA7059}"/>
              </a:ext>
            </a:extLst>
          </p:cNvPr>
          <p:cNvSpPr/>
          <p:nvPr/>
        </p:nvSpPr>
        <p:spPr>
          <a:xfrm>
            <a:off x="190832" y="876300"/>
            <a:ext cx="11797967" cy="535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61823-2BA5-4ED6-D73E-EEE1AFAFB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777" y="41470"/>
            <a:ext cx="2114075" cy="79336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B21C9D-0DA4-F4EC-DCA8-CB897D79AC6D}"/>
              </a:ext>
            </a:extLst>
          </p:cNvPr>
          <p:cNvSpPr txBox="1"/>
          <p:nvPr/>
        </p:nvSpPr>
        <p:spPr>
          <a:xfrm>
            <a:off x="4359040" y="6375176"/>
            <a:ext cx="206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#</a:t>
            </a:r>
            <a:r>
              <a:rPr lang="tr-TR" sz="1600" b="1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HIP2026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C9F316-DD5A-50AF-10C5-40F8D44FED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60" y="6375176"/>
            <a:ext cx="1370336" cy="338554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62BA4CED-CD27-4E34-A16A-52082A7438EE}"/>
              </a:ext>
            </a:extLst>
          </p:cNvPr>
          <p:cNvSpPr txBox="1">
            <a:spLocks/>
          </p:cNvSpPr>
          <p:nvPr/>
        </p:nvSpPr>
        <p:spPr>
          <a:xfrm>
            <a:off x="471365" y="1096802"/>
            <a:ext cx="5349239" cy="31540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r>
              <a:rPr lang="es-ES" sz="1600" spc="58" dirty="0">
                <a:solidFill>
                  <a:srgbClr val="F52EA9"/>
                </a:solidFill>
                <a:latin typeface="Azonix" pitchFamily="50" charset="0"/>
                <a:ea typeface="+mn-ea"/>
                <a:cs typeface="+mn-cs"/>
              </a:rPr>
              <a:t>7. PRIZE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r>
              <a:rPr lang="es-ES" sz="1100" b="0" dirty="0">
                <a:solidFill>
                  <a:schemeClr val="tx1"/>
                </a:solidFill>
              </a:rPr>
              <a:t>The </a:t>
            </a:r>
            <a:r>
              <a:rPr lang="es-ES" sz="1100" b="0" dirty="0" err="1">
                <a:solidFill>
                  <a:schemeClr val="tx1"/>
                </a:solidFill>
              </a:rPr>
              <a:t>winning</a:t>
            </a:r>
            <a:r>
              <a:rPr lang="es-ES" sz="1100" b="0" dirty="0">
                <a:solidFill>
                  <a:schemeClr val="tx1"/>
                </a:solidFill>
              </a:rPr>
              <a:t> startup </a:t>
            </a:r>
            <a:r>
              <a:rPr lang="es-ES" sz="1100" b="0" dirty="0" err="1">
                <a:solidFill>
                  <a:schemeClr val="tx1"/>
                </a:solidFill>
              </a:rPr>
              <a:t>will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receive</a:t>
            </a:r>
            <a:r>
              <a:rPr lang="es-ES" sz="1100" b="0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dirty="0" err="1">
                <a:solidFill>
                  <a:schemeClr val="tx1"/>
                </a:solidFill>
              </a:rPr>
              <a:t>Membership</a:t>
            </a:r>
            <a:r>
              <a:rPr lang="es-ES" sz="1100" b="0" dirty="0">
                <a:solidFill>
                  <a:schemeClr val="tx1"/>
                </a:solidFill>
              </a:rPr>
              <a:t> in </a:t>
            </a:r>
            <a:r>
              <a:rPr lang="es-ES" sz="1100" b="0" dirty="0" err="1">
                <a:solidFill>
                  <a:schemeClr val="tx1"/>
                </a:solidFill>
              </a:rPr>
              <a:t>the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GOe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entrepreneurship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community</a:t>
            </a:r>
            <a:r>
              <a:rPr lang="es-ES" sz="1100" b="0" dirty="0">
                <a:solidFill>
                  <a:schemeClr val="tx1"/>
                </a:solidFill>
              </a:rPr>
              <a:t>, </a:t>
            </a:r>
            <a:r>
              <a:rPr lang="es-ES" sz="1100" b="0" dirty="0" err="1">
                <a:solidFill>
                  <a:schemeClr val="tx1"/>
                </a:solidFill>
              </a:rPr>
              <a:t>with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access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to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the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Basque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Culinary</a:t>
            </a:r>
            <a:r>
              <a:rPr lang="es-ES" sz="1100" b="0" dirty="0">
                <a:solidFill>
                  <a:schemeClr val="tx1"/>
                </a:solidFill>
              </a:rPr>
              <a:t> Center </a:t>
            </a:r>
            <a:r>
              <a:rPr lang="es-ES" sz="1100" b="0" dirty="0" err="1">
                <a:solidFill>
                  <a:schemeClr val="tx1"/>
                </a:solidFill>
              </a:rPr>
              <a:t>ecosystem</a:t>
            </a:r>
            <a:r>
              <a:rPr lang="es-ES" sz="1100" b="0" dirty="0">
                <a:solidFill>
                  <a:schemeClr val="tx1"/>
                </a:solidFill>
              </a:rPr>
              <a:t>, exclusive </a:t>
            </a:r>
            <a:r>
              <a:rPr lang="es-ES" sz="1100" b="0" dirty="0" err="1">
                <a:solidFill>
                  <a:schemeClr val="tx1"/>
                </a:solidFill>
              </a:rPr>
              <a:t>programming</a:t>
            </a:r>
            <a:r>
              <a:rPr lang="es-ES" sz="1100" b="0" dirty="0">
                <a:solidFill>
                  <a:schemeClr val="tx1"/>
                </a:solidFill>
              </a:rPr>
              <a:t>, and </a:t>
            </a:r>
            <a:r>
              <a:rPr lang="es-ES" sz="1100" b="0" dirty="0" err="1">
                <a:solidFill>
                  <a:schemeClr val="tx1"/>
                </a:solidFill>
              </a:rPr>
              <a:t>our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network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of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experts</a:t>
            </a:r>
            <a:r>
              <a:rPr lang="es-ES" sz="1100" b="0" dirty="0">
                <a:solidFill>
                  <a:schemeClr val="tx1"/>
                </a:solidFill>
              </a:rPr>
              <a:t>, </a:t>
            </a:r>
            <a:r>
              <a:rPr lang="es-ES" sz="1100" b="0" dirty="0" err="1">
                <a:solidFill>
                  <a:schemeClr val="tx1"/>
                </a:solidFill>
              </a:rPr>
              <a:t>mentors</a:t>
            </a:r>
            <a:r>
              <a:rPr lang="es-ES" sz="1100" b="0" dirty="0">
                <a:solidFill>
                  <a:schemeClr val="tx1"/>
                </a:solidFill>
              </a:rPr>
              <a:t>, </a:t>
            </a:r>
            <a:r>
              <a:rPr lang="es-ES" sz="1100" b="0" dirty="0" err="1">
                <a:solidFill>
                  <a:schemeClr val="tx1"/>
                </a:solidFill>
              </a:rPr>
              <a:t>investors</a:t>
            </a:r>
            <a:r>
              <a:rPr lang="es-ES" sz="1100" b="0" dirty="0">
                <a:solidFill>
                  <a:schemeClr val="tx1"/>
                </a:solidFill>
              </a:rPr>
              <a:t> and </a:t>
            </a:r>
            <a:r>
              <a:rPr lang="es-ES" sz="1100" b="0" dirty="0" err="1">
                <a:solidFill>
                  <a:schemeClr val="tx1"/>
                </a:solidFill>
              </a:rPr>
              <a:t>industry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professionals</a:t>
            </a:r>
            <a:endParaRPr lang="es-ES" sz="1100" b="0" dirty="0">
              <a:solidFill>
                <a:schemeClr val="tx1"/>
              </a:solidFill>
            </a:endParaRPr>
          </a:p>
          <a:p>
            <a:pPr lvl="0"/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dirty="0">
                <a:solidFill>
                  <a:schemeClr val="tx1"/>
                </a:solidFill>
              </a:rPr>
              <a:t>10 </a:t>
            </a:r>
            <a:r>
              <a:rPr lang="es-ES" sz="1100" dirty="0" err="1">
                <a:solidFill>
                  <a:schemeClr val="tx1"/>
                </a:solidFill>
              </a:rPr>
              <a:t>hours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dirty="0" err="1">
                <a:solidFill>
                  <a:schemeClr val="tx1"/>
                </a:solidFill>
              </a:rPr>
              <a:t>of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dirty="0" err="1">
                <a:solidFill>
                  <a:schemeClr val="tx1"/>
                </a:solidFill>
              </a:rPr>
              <a:t>mentorship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from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GOe</a:t>
            </a:r>
            <a:r>
              <a:rPr lang="es-ES" sz="1100" b="0" dirty="0">
                <a:solidFill>
                  <a:schemeClr val="tx1"/>
                </a:solidFill>
              </a:rPr>
              <a:t> and </a:t>
            </a:r>
            <a:r>
              <a:rPr lang="es-ES" sz="1100" b="0" dirty="0" err="1">
                <a:solidFill>
                  <a:schemeClr val="tx1"/>
                </a:solidFill>
              </a:rPr>
              <a:t>Basque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Culinary</a:t>
            </a:r>
            <a:r>
              <a:rPr lang="es-ES" sz="1100" b="0" dirty="0">
                <a:solidFill>
                  <a:schemeClr val="tx1"/>
                </a:solidFill>
              </a:rPr>
              <a:t> Center </a:t>
            </a:r>
            <a:r>
              <a:rPr lang="es-ES" sz="1100" b="0" dirty="0" err="1">
                <a:solidFill>
                  <a:schemeClr val="tx1"/>
                </a:solidFill>
              </a:rPr>
              <a:t>specialists</a:t>
            </a:r>
            <a:endParaRPr lang="es-ES" sz="1100" b="0" dirty="0">
              <a:solidFill>
                <a:schemeClr val="tx1"/>
              </a:solidFill>
            </a:endParaRPr>
          </a:p>
          <a:p>
            <a:pPr lvl="0"/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dirty="0" err="1">
                <a:solidFill>
                  <a:schemeClr val="tx1"/>
                </a:solidFill>
              </a:rPr>
              <a:t>Soft-landing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support</a:t>
            </a:r>
            <a:r>
              <a:rPr lang="es-ES" sz="1100" b="0" dirty="0">
                <a:solidFill>
                  <a:schemeClr val="tx1"/>
                </a:solidFill>
              </a:rPr>
              <a:t> in </a:t>
            </a:r>
            <a:r>
              <a:rPr lang="es-ES" sz="1100" b="0" dirty="0" err="1">
                <a:solidFill>
                  <a:schemeClr val="tx1"/>
                </a:solidFill>
              </a:rPr>
              <a:t>the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Basque</a:t>
            </a:r>
            <a:r>
              <a:rPr lang="es-ES" sz="1100" b="0" dirty="0">
                <a:solidFill>
                  <a:schemeClr val="tx1"/>
                </a:solidFill>
              </a:rPr>
              <a:t> local </a:t>
            </a:r>
            <a:r>
              <a:rPr lang="es-ES" sz="1100" b="0" dirty="0" err="1">
                <a:solidFill>
                  <a:schemeClr val="tx1"/>
                </a:solidFill>
              </a:rPr>
              <a:t>ecosystem</a:t>
            </a:r>
            <a:r>
              <a:rPr lang="es-ES" sz="1100" b="0" dirty="0">
                <a:solidFill>
                  <a:schemeClr val="tx1"/>
                </a:solidFill>
              </a:rPr>
              <a:t>, </a:t>
            </a:r>
            <a:r>
              <a:rPr lang="es-ES" sz="1100" b="0" dirty="0" err="1">
                <a:solidFill>
                  <a:schemeClr val="tx1"/>
                </a:solidFill>
              </a:rPr>
              <a:t>including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access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to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investors</a:t>
            </a:r>
            <a:r>
              <a:rPr lang="es-ES" sz="1100" b="0" dirty="0">
                <a:solidFill>
                  <a:schemeClr val="tx1"/>
                </a:solidFill>
              </a:rPr>
              <a:t> and </a:t>
            </a:r>
            <a:r>
              <a:rPr lang="es-ES" sz="1100" b="0" dirty="0" err="1">
                <a:solidFill>
                  <a:schemeClr val="tx1"/>
                </a:solidFill>
              </a:rPr>
              <a:t>potential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partners</a:t>
            </a:r>
            <a:endParaRPr lang="es-ES" sz="1100" b="0" dirty="0">
              <a:solidFill>
                <a:schemeClr val="tx1"/>
              </a:solidFill>
            </a:endParaRPr>
          </a:p>
          <a:p>
            <a:pPr lvl="0"/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b="0" dirty="0" err="1">
                <a:solidFill>
                  <a:schemeClr val="tx1"/>
                </a:solidFill>
              </a:rPr>
              <a:t>Opportunity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to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present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the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project</a:t>
            </a:r>
            <a:r>
              <a:rPr lang="es-ES" sz="1100" b="0" dirty="0">
                <a:solidFill>
                  <a:schemeClr val="tx1"/>
                </a:solidFill>
              </a:rPr>
              <a:t> at </a:t>
            </a:r>
            <a:r>
              <a:rPr lang="es-ES" sz="1100" b="0" dirty="0" err="1">
                <a:solidFill>
                  <a:schemeClr val="tx1"/>
                </a:solidFill>
              </a:rPr>
              <a:t>GOe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entrepreneurship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events</a:t>
            </a:r>
            <a:endParaRPr lang="es-ES" sz="1100" b="0" dirty="0">
              <a:solidFill>
                <a:schemeClr val="tx1"/>
              </a:solidFill>
            </a:endParaRPr>
          </a:p>
          <a:p>
            <a:pPr lvl="0"/>
            <a:endParaRPr lang="es-ES" sz="1100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ES" sz="1100" dirty="0" err="1">
                <a:solidFill>
                  <a:schemeClr val="tx1"/>
                </a:solidFill>
              </a:rPr>
              <a:t>Two-month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dirty="0" err="1">
                <a:solidFill>
                  <a:schemeClr val="tx1"/>
                </a:solidFill>
              </a:rPr>
              <a:t>stay</a:t>
            </a:r>
            <a:r>
              <a:rPr lang="es-ES" sz="1100" dirty="0">
                <a:solidFill>
                  <a:schemeClr val="tx1"/>
                </a:solidFill>
              </a:rPr>
              <a:t> at </a:t>
            </a:r>
            <a:r>
              <a:rPr lang="es-ES" sz="1100" dirty="0" err="1">
                <a:solidFill>
                  <a:schemeClr val="tx1"/>
                </a:solidFill>
              </a:rPr>
              <a:t>GOe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with</a:t>
            </a:r>
            <a:r>
              <a:rPr lang="es-ES" sz="1100" b="0" dirty="0">
                <a:solidFill>
                  <a:schemeClr val="tx1"/>
                </a:solidFill>
              </a:rPr>
              <a:t> full </a:t>
            </a:r>
            <a:r>
              <a:rPr lang="es-ES" sz="1100" b="0" dirty="0" err="1">
                <a:solidFill>
                  <a:schemeClr val="tx1"/>
                </a:solidFill>
              </a:rPr>
              <a:t>access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to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community</a:t>
            </a:r>
            <a:r>
              <a:rPr lang="es-ES" sz="1100" b="0" dirty="0">
                <a:solidFill>
                  <a:schemeClr val="tx1"/>
                </a:solidFill>
              </a:rPr>
              <a:t> </a:t>
            </a:r>
            <a:r>
              <a:rPr lang="es-ES" sz="1100" b="0" dirty="0" err="1">
                <a:solidFill>
                  <a:schemeClr val="tx1"/>
                </a:solidFill>
              </a:rPr>
              <a:t>programming</a:t>
            </a:r>
            <a:endParaRPr lang="es-ES" sz="1100" b="0" dirty="0">
              <a:solidFill>
                <a:schemeClr val="tx1"/>
              </a:solidFill>
            </a:endParaRPr>
          </a:p>
          <a:p>
            <a:pPr lvl="0"/>
            <a:endParaRPr lang="es-ES" sz="1100" b="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100" dirty="0" err="1">
                <a:solidFill>
                  <a:schemeClr val="tx1"/>
                </a:solidFill>
              </a:rPr>
              <a:t>Two</a:t>
            </a:r>
            <a:r>
              <a:rPr lang="es-ES" sz="1100" dirty="0">
                <a:solidFill>
                  <a:schemeClr val="tx1"/>
                </a:solidFill>
              </a:rPr>
              <a:t> VIP </a:t>
            </a:r>
            <a:r>
              <a:rPr lang="es-ES" sz="1100" dirty="0" err="1">
                <a:solidFill>
                  <a:schemeClr val="tx1"/>
                </a:solidFill>
              </a:rPr>
              <a:t>passes</a:t>
            </a:r>
            <a:r>
              <a:rPr lang="es-ES" sz="1100" dirty="0">
                <a:solidFill>
                  <a:schemeClr val="tx1"/>
                </a:solidFill>
              </a:rPr>
              <a:t> </a:t>
            </a:r>
            <a:r>
              <a:rPr lang="es-ES" sz="1100" dirty="0" err="1">
                <a:solidFill>
                  <a:schemeClr val="tx1"/>
                </a:solidFill>
              </a:rPr>
              <a:t>to</a:t>
            </a:r>
            <a:r>
              <a:rPr lang="es-ES" sz="1100" dirty="0">
                <a:solidFill>
                  <a:schemeClr val="tx1"/>
                </a:solidFill>
              </a:rPr>
              <a:t> HIP 2026 </a:t>
            </a:r>
            <a:r>
              <a:rPr lang="es-ES" sz="1100" b="0" dirty="0">
                <a:solidFill>
                  <a:schemeClr val="tx1"/>
                </a:solidFill>
              </a:rPr>
              <a:t>(</a:t>
            </a:r>
            <a:r>
              <a:rPr lang="es-ES" sz="1100" b="0" dirty="0" err="1">
                <a:solidFill>
                  <a:schemeClr val="tx1"/>
                </a:solidFill>
              </a:rPr>
              <a:t>valued</a:t>
            </a:r>
            <a:r>
              <a:rPr lang="es-ES" sz="1100" b="0" dirty="0">
                <a:solidFill>
                  <a:schemeClr val="tx1"/>
                </a:solidFill>
              </a:rPr>
              <a:t> at €375 </a:t>
            </a:r>
            <a:r>
              <a:rPr lang="es-ES" sz="1100" b="0" dirty="0" err="1">
                <a:solidFill>
                  <a:schemeClr val="tx1"/>
                </a:solidFill>
              </a:rPr>
              <a:t>each</a:t>
            </a:r>
            <a:r>
              <a:rPr lang="es-ES" sz="1100" b="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751ACE89-3090-4D72-8BF3-C81E18343290}"/>
              </a:ext>
            </a:extLst>
          </p:cNvPr>
          <p:cNvSpPr txBox="1">
            <a:spLocks/>
          </p:cNvSpPr>
          <p:nvPr/>
        </p:nvSpPr>
        <p:spPr>
          <a:xfrm>
            <a:off x="6138987" y="1056405"/>
            <a:ext cx="5581648" cy="1499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defPPr>
              <a:defRPr lang="es-ES_tradnl"/>
            </a:defPPr>
            <a:lvl1pPr marL="12700" marR="0" lvl="0" indent="0" algn="just" fontAlgn="auto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 sz="1600" b="1" i="0" spc="58">
                <a:solidFill>
                  <a:srgbClr val="EB5C5D"/>
                </a:solidFill>
                <a:latin typeface="HK Grotesk Black" panose="00000A00000000000000" pitchFamily="50" charset="0"/>
              </a:defRPr>
            </a:lvl1pPr>
          </a:lstStyle>
          <a:p>
            <a:pPr algn="l"/>
            <a:r>
              <a:rPr lang="es-ES" dirty="0">
                <a:solidFill>
                  <a:srgbClr val="F52EA9"/>
                </a:solidFill>
                <a:latin typeface="Azonix" pitchFamily="50" charset="0"/>
              </a:rPr>
              <a:t>8. DEADLINES</a:t>
            </a:r>
          </a:p>
          <a:p>
            <a:pPr algn="l"/>
            <a:endParaRPr lang="es-ES" sz="1100" dirty="0">
              <a:latin typeface="Graphik Regular" panose="020B0503030202060203" pitchFamily="34" charset="0"/>
            </a:endParaRPr>
          </a:p>
          <a:p>
            <a:pPr marL="184150" lvl="0" indent="-171450" algn="l">
              <a:buFont typeface="Wingdings" panose="05000000000000000000" pitchFamily="2" charset="2"/>
              <a:buChar char="Ø"/>
            </a:pP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Applications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accepted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until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</a:t>
            </a:r>
            <a:r>
              <a:rPr lang="es-ES" sz="1100" dirty="0">
                <a:solidFill>
                  <a:schemeClr val="tx1"/>
                </a:solidFill>
                <a:latin typeface="Trebuchet MS"/>
                <a:ea typeface="+mj-ea"/>
              </a:rPr>
              <a:t>16 </a:t>
            </a:r>
            <a:r>
              <a:rPr lang="es-ES" sz="1100" dirty="0" err="1">
                <a:solidFill>
                  <a:schemeClr val="tx1"/>
                </a:solidFill>
                <a:latin typeface="Trebuchet MS"/>
                <a:ea typeface="+mj-ea"/>
              </a:rPr>
              <a:t>January</a:t>
            </a:r>
            <a:r>
              <a:rPr lang="es-ES" sz="1100" dirty="0">
                <a:solidFill>
                  <a:schemeClr val="tx1"/>
                </a:solidFill>
                <a:latin typeface="Trebuchet MS"/>
                <a:ea typeface="+mj-ea"/>
              </a:rPr>
              <a:t> 2026 (23:59 CET)</a:t>
            </a:r>
            <a:br>
              <a:rPr lang="es-ES" sz="1100" dirty="0">
                <a:solidFill>
                  <a:schemeClr val="tx1"/>
                </a:solidFill>
                <a:latin typeface="Trebuchet MS"/>
                <a:ea typeface="+mj-ea"/>
              </a:rPr>
            </a:br>
            <a:endParaRPr lang="es-ES" sz="1100" dirty="0">
              <a:solidFill>
                <a:schemeClr val="tx1"/>
              </a:solidFill>
              <a:latin typeface="Trebuchet MS"/>
              <a:ea typeface="+mj-ea"/>
            </a:endParaRPr>
          </a:p>
          <a:p>
            <a:pPr marL="184150" lvl="0" indent="-171450" algn="l">
              <a:buFont typeface="Wingdings" panose="05000000000000000000" pitchFamily="2" charset="2"/>
              <a:buChar char="Ø"/>
            </a:pP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Selected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projects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notified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from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</a:t>
            </a:r>
            <a:r>
              <a:rPr lang="es-ES" sz="1100" dirty="0">
                <a:solidFill>
                  <a:schemeClr val="tx1"/>
                </a:solidFill>
                <a:latin typeface="Trebuchet MS"/>
                <a:ea typeface="+mj-ea"/>
              </a:rPr>
              <a:t>23 </a:t>
            </a:r>
            <a:r>
              <a:rPr lang="es-ES" sz="1100" dirty="0" err="1">
                <a:solidFill>
                  <a:schemeClr val="tx1"/>
                </a:solidFill>
                <a:latin typeface="Trebuchet MS"/>
                <a:ea typeface="+mj-ea"/>
              </a:rPr>
              <a:t>January</a:t>
            </a:r>
            <a:r>
              <a:rPr lang="es-ES" sz="1100" dirty="0">
                <a:solidFill>
                  <a:schemeClr val="tx1"/>
                </a:solidFill>
                <a:latin typeface="Trebuchet MS"/>
                <a:ea typeface="+mj-ea"/>
              </a:rPr>
              <a:t> 2026</a:t>
            </a:r>
            <a:b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</a:br>
            <a:endParaRPr lang="es-ES" sz="1100" b="0" dirty="0">
              <a:solidFill>
                <a:schemeClr val="tx1"/>
              </a:solidFill>
              <a:latin typeface="Trebuchet MS"/>
              <a:ea typeface="+mj-ea"/>
            </a:endParaRPr>
          </a:p>
          <a:p>
            <a:pPr marL="184150" indent="-171450" algn="l">
              <a:buFont typeface="Wingdings" panose="05000000000000000000" pitchFamily="2" charset="2"/>
              <a:buChar char="Ø"/>
            </a:pP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Final pitches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held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on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</a:t>
            </a:r>
            <a:r>
              <a:rPr lang="es-ES" sz="1100" dirty="0">
                <a:solidFill>
                  <a:schemeClr val="tx1"/>
                </a:solidFill>
                <a:latin typeface="Trebuchet MS"/>
                <a:ea typeface="+mj-ea"/>
              </a:rPr>
              <a:t>17 </a:t>
            </a:r>
            <a:r>
              <a:rPr lang="es-ES" sz="1100" dirty="0" err="1">
                <a:solidFill>
                  <a:schemeClr val="tx1"/>
                </a:solidFill>
                <a:latin typeface="Trebuchet MS"/>
                <a:ea typeface="+mj-ea"/>
              </a:rPr>
              <a:t>February</a:t>
            </a:r>
            <a:r>
              <a:rPr lang="es-ES" sz="1100" dirty="0">
                <a:solidFill>
                  <a:schemeClr val="tx1"/>
                </a:solidFill>
                <a:latin typeface="Trebuchet MS"/>
                <a:ea typeface="+mj-ea"/>
              </a:rPr>
              <a:t> 2026 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at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the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Future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Gastronomy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Startup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Forum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–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by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Gastronomy</a:t>
            </a:r>
            <a:r>
              <a:rPr lang="es-ES" sz="1100" b="0" dirty="0">
                <a:solidFill>
                  <a:schemeClr val="tx1"/>
                </a:solidFill>
                <a:latin typeface="Trebuchet MS"/>
                <a:ea typeface="+mj-ea"/>
              </a:rPr>
              <a:t> Open </a:t>
            </a:r>
            <a:r>
              <a:rPr lang="es-ES" sz="1100" b="0" dirty="0" err="1">
                <a:solidFill>
                  <a:schemeClr val="tx1"/>
                </a:solidFill>
                <a:latin typeface="Trebuchet MS"/>
                <a:ea typeface="+mj-ea"/>
              </a:rPr>
              <a:t>Ecosystem</a:t>
            </a:r>
            <a:endParaRPr lang="es-ES" sz="1100" b="0" dirty="0">
              <a:solidFill>
                <a:schemeClr val="tx1"/>
              </a:solidFill>
              <a:latin typeface="Trebuchet MS"/>
              <a:ea typeface="+mj-ea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B0070D8-F16B-5CD0-36C2-109AEE38E68C}"/>
              </a:ext>
            </a:extLst>
          </p:cNvPr>
          <p:cNvSpPr txBox="1">
            <a:spLocks/>
          </p:cNvSpPr>
          <p:nvPr/>
        </p:nvSpPr>
        <p:spPr>
          <a:xfrm>
            <a:off x="6161882" y="2779745"/>
            <a:ext cx="5581648" cy="11227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r>
              <a:rPr lang="es-ES" sz="1600" spc="58" dirty="0">
                <a:solidFill>
                  <a:srgbClr val="F52EA9"/>
                </a:solidFill>
                <a:latin typeface="Azonix" pitchFamily="50" charset="0"/>
                <a:ea typeface="+mn-ea"/>
                <a:cs typeface="+mn-cs"/>
              </a:rPr>
              <a:t>9. ORGANIZERS</a:t>
            </a:r>
          </a:p>
          <a:p>
            <a:pPr marR="0" lvl="0" indent="0" fontAlgn="auto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cs typeface="+mn-cs"/>
            </a:endParaRPr>
          </a:p>
          <a:p>
            <a:r>
              <a:rPr lang="es-ES" sz="1100" spc="58" dirty="0">
                <a:solidFill>
                  <a:schemeClr val="tx1"/>
                </a:solidFill>
                <a:cs typeface="+mn-cs"/>
              </a:rPr>
              <a:t>NEBEXT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organizes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HIP 2026 –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Horeca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Professional Expo.</a:t>
            </a:r>
            <a:br>
              <a:rPr lang="es-ES" sz="1100" b="0" spc="58" dirty="0">
                <a:solidFill>
                  <a:schemeClr val="tx1"/>
                </a:solidFill>
                <a:cs typeface="+mn-cs"/>
              </a:rPr>
            </a:br>
            <a:r>
              <a:rPr lang="es-ES" sz="1100" spc="58" dirty="0" err="1">
                <a:solidFill>
                  <a:schemeClr val="tx1"/>
                </a:solidFill>
                <a:cs typeface="+mn-cs"/>
              </a:rPr>
              <a:t>Basque</a:t>
            </a:r>
            <a:r>
              <a:rPr lang="es-ES" sz="110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spc="58" dirty="0" err="1">
                <a:solidFill>
                  <a:schemeClr val="tx1"/>
                </a:solidFill>
                <a:cs typeface="+mn-cs"/>
              </a:rPr>
              <a:t>Culinary</a:t>
            </a:r>
            <a:r>
              <a:rPr lang="es-ES" sz="1100" spc="58" dirty="0">
                <a:solidFill>
                  <a:schemeClr val="tx1"/>
                </a:solidFill>
                <a:cs typeface="+mn-cs"/>
              </a:rPr>
              <a:t> Center and </a:t>
            </a:r>
            <a:r>
              <a:rPr lang="es-ES" sz="1100" spc="58" dirty="0" err="1">
                <a:solidFill>
                  <a:schemeClr val="tx1"/>
                </a:solidFill>
                <a:cs typeface="+mn-cs"/>
              </a:rPr>
              <a:t>GOe</a:t>
            </a:r>
            <a:r>
              <a:rPr lang="es-ES" sz="1100" spc="58" dirty="0">
                <a:solidFill>
                  <a:schemeClr val="tx1"/>
                </a:solidFill>
                <a:cs typeface="+mn-cs"/>
              </a:rPr>
              <a:t> – </a:t>
            </a:r>
            <a:r>
              <a:rPr lang="es-ES" sz="1100" spc="58" dirty="0" err="1">
                <a:solidFill>
                  <a:schemeClr val="tx1"/>
                </a:solidFill>
                <a:cs typeface="+mn-cs"/>
              </a:rPr>
              <a:t>Gastronomy</a:t>
            </a:r>
            <a:r>
              <a:rPr lang="es-ES" sz="1100" spc="58" dirty="0">
                <a:solidFill>
                  <a:schemeClr val="tx1"/>
                </a:solidFill>
                <a:cs typeface="+mn-cs"/>
              </a:rPr>
              <a:t> Open </a:t>
            </a:r>
            <a:r>
              <a:rPr lang="es-ES" sz="1100" spc="58" dirty="0" err="1">
                <a:solidFill>
                  <a:schemeClr val="tx1"/>
                </a:solidFill>
                <a:cs typeface="+mn-cs"/>
              </a:rPr>
              <a:t>Ecosystem</a:t>
            </a:r>
            <a:r>
              <a:rPr lang="es-ES" sz="110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organize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the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Future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Gastronomy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Startup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Forum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within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HIP 2026.</a:t>
            </a:r>
          </a:p>
          <a:p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880F91F-AE1D-1ACA-EED5-6F63DE43CC78}"/>
              </a:ext>
            </a:extLst>
          </p:cNvPr>
          <p:cNvSpPr txBox="1">
            <a:spLocks/>
          </p:cNvSpPr>
          <p:nvPr/>
        </p:nvSpPr>
        <p:spPr>
          <a:xfrm>
            <a:off x="6227903" y="3923223"/>
            <a:ext cx="5581648" cy="21384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r>
              <a:rPr lang="es-ES" sz="1600" spc="58" dirty="0">
                <a:solidFill>
                  <a:srgbClr val="F52EA9"/>
                </a:solidFill>
                <a:latin typeface="Azonix" pitchFamily="50" charset="0"/>
                <a:ea typeface="+mn-ea"/>
                <a:cs typeface="+mn-cs"/>
              </a:rPr>
              <a:t>10. DATOS DE CONTACTO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720" algn="l"/>
                <a:tab pos="3190875" algn="l"/>
                <a:tab pos="3877310" algn="l"/>
              </a:tabLst>
              <a:defRPr/>
            </a:pPr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  <a:p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For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questions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or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further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information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: </a:t>
            </a:r>
            <a:r>
              <a:rPr lang="es-ES" sz="1100" spc="58" dirty="0">
                <a:solidFill>
                  <a:schemeClr val="tx1"/>
                </a:solidFill>
                <a:cs typeface="+mn-cs"/>
              </a:rPr>
              <a:t>goe@bculinary.com</a:t>
            </a:r>
          </a:p>
          <a:p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If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you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are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also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interested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in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exhibiting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or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exploring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participation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options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at HIP 2026,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contact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:</a:t>
            </a:r>
            <a:br>
              <a:rPr lang="es-ES" sz="1100" b="0" spc="58" dirty="0">
                <a:solidFill>
                  <a:schemeClr val="tx1"/>
                </a:solidFill>
                <a:cs typeface="+mn-cs"/>
              </a:rPr>
            </a:br>
            <a:endParaRPr lang="es-ES" sz="1100" b="0" spc="58" dirty="0">
              <a:solidFill>
                <a:schemeClr val="tx1"/>
              </a:solidFill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Phone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: +34 919 551 551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b="0" spc="58" dirty="0">
                <a:solidFill>
                  <a:schemeClr val="tx1"/>
                </a:solidFill>
                <a:cs typeface="+mn-cs"/>
              </a:rPr>
              <a:t>Email: </a:t>
            </a:r>
            <a:r>
              <a:rPr lang="es-ES" sz="1100" b="0" spc="58" dirty="0">
                <a:solidFill>
                  <a:schemeClr val="tx1"/>
                </a:solidFill>
                <a:cs typeface="+mn-cs"/>
                <a:hlinkClick r:id="rId5"/>
              </a:rPr>
              <a:t>exhibit@expohip.com</a:t>
            </a:r>
            <a:endParaRPr lang="es-ES" sz="1100" b="0" spc="58" dirty="0">
              <a:solidFill>
                <a:schemeClr val="tx1"/>
              </a:solidFill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ES" sz="1100" b="0" spc="58" dirty="0">
              <a:solidFill>
                <a:schemeClr val="tx1"/>
              </a:solidFill>
              <a:cs typeface="+mn-cs"/>
            </a:endParaRPr>
          </a:p>
          <a:p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Submitting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an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application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implies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full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acceptance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of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these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terms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 and </a:t>
            </a:r>
            <a:r>
              <a:rPr lang="es-ES" sz="1100" b="0" spc="58" dirty="0" err="1">
                <a:solidFill>
                  <a:schemeClr val="tx1"/>
                </a:solidFill>
                <a:cs typeface="+mn-cs"/>
              </a:rPr>
              <a:t>conditions</a:t>
            </a:r>
            <a:r>
              <a:rPr lang="es-ES" sz="1100" b="0" spc="58" dirty="0">
                <a:solidFill>
                  <a:schemeClr val="tx1"/>
                </a:solidFill>
                <a:cs typeface="+mn-cs"/>
              </a:rPr>
              <a:t>.</a:t>
            </a:r>
          </a:p>
          <a:p>
            <a:endParaRPr lang="es-ES" sz="1100" b="0" spc="58" dirty="0">
              <a:solidFill>
                <a:schemeClr val="tx1"/>
              </a:solidFill>
              <a:latin typeface="Graphik Regular" panose="020B0503030202060203" pitchFamily="34" charset="0"/>
              <a:ea typeface="+mn-ea"/>
              <a:cs typeface="+mn-cs"/>
            </a:endParaRPr>
          </a:p>
        </p:txBody>
      </p:sp>
      <p:pic>
        <p:nvPicPr>
          <p:cNvPr id="9" name="Imagen 8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97D45245-F1B2-CCD3-A603-D6C862E88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64" y="4381609"/>
            <a:ext cx="4503003" cy="1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AFEFCA1-29E8-32B0-CF31-70F5D7763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122C4F-D700-E24C-9985-04EF79A7B281}"/>
              </a:ext>
            </a:extLst>
          </p:cNvPr>
          <p:cNvSpPr txBox="1"/>
          <p:nvPr/>
        </p:nvSpPr>
        <p:spPr>
          <a:xfrm>
            <a:off x="4359040" y="6375176"/>
            <a:ext cx="206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#</a:t>
            </a:r>
            <a:r>
              <a:rPr lang="tr-TR" sz="1600" b="1" dirty="0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HIP2026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461823-2BA5-4ED6-D73E-EEE1AFAFBE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180" y="2297153"/>
            <a:ext cx="4363640" cy="16375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7F73BC-9E19-65C7-21FE-366C5B0AFC34}"/>
              </a:ext>
            </a:extLst>
          </p:cNvPr>
          <p:cNvSpPr txBox="1"/>
          <p:nvPr/>
        </p:nvSpPr>
        <p:spPr>
          <a:xfrm>
            <a:off x="4445603" y="247870"/>
            <a:ext cx="2677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kern="600" spc="140" dirty="0" err="1">
                <a:solidFill>
                  <a:schemeClr val="bg1"/>
                </a:solidFill>
                <a:latin typeface="Azonix" pitchFamily="2" charset="0"/>
                <a:ea typeface="ITC Avant Garde Gothic LT" charset="0"/>
                <a:cs typeface="Rubik" pitchFamily="2" charset="-79"/>
              </a:rPr>
              <a:t>www.expohip.com</a:t>
            </a:r>
            <a:endParaRPr lang="tr-TR" sz="1400" kern="600" spc="140" dirty="0">
              <a:solidFill>
                <a:schemeClr val="bg1"/>
              </a:solidFill>
              <a:latin typeface="Azonix" pitchFamily="2" charset="0"/>
              <a:ea typeface="ITC Avant Garde Gothic LT" charset="0"/>
              <a:cs typeface="Rubik" pitchFamily="2" charset="-79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FD7257-7736-C822-0012-9016D448CF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960" y="6375176"/>
            <a:ext cx="1370336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1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895</Words>
  <Application>Microsoft Office PowerPoint</Application>
  <PresentationFormat>Panorámica</PresentationFormat>
  <Paragraphs>111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Azonix</vt:lpstr>
      <vt:lpstr>Calibri</vt:lpstr>
      <vt:lpstr>Calibri Light</vt:lpstr>
      <vt:lpstr>Graphik</vt:lpstr>
      <vt:lpstr>Graphik Regular</vt:lpstr>
      <vt:lpstr>HK Grotesk Black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Laia Clotet</cp:lastModifiedBy>
  <cp:revision>78</cp:revision>
  <dcterms:created xsi:type="dcterms:W3CDTF">2020-05-05T13:02:07Z</dcterms:created>
  <dcterms:modified xsi:type="dcterms:W3CDTF">2025-12-03T10:03:49Z</dcterms:modified>
</cp:coreProperties>
</file>